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4" r:id="rId11"/>
    <p:sldId id="273" r:id="rId12"/>
    <p:sldId id="276" r:id="rId13"/>
    <p:sldId id="288" r:id="rId14"/>
    <p:sldId id="289" r:id="rId15"/>
    <p:sldId id="290" r:id="rId16"/>
    <p:sldId id="291" r:id="rId17"/>
    <p:sldId id="279" r:id="rId18"/>
    <p:sldId id="281" r:id="rId19"/>
    <p:sldId id="282" r:id="rId20"/>
    <p:sldId id="260" r:id="rId21"/>
    <p:sldId id="283" r:id="rId22"/>
    <p:sldId id="284" r:id="rId23"/>
    <p:sldId id="286" r:id="rId24"/>
    <p:sldId id="285" r:id="rId25"/>
    <p:sldId id="287" r:id="rId26"/>
    <p:sldId id="259" r:id="rId27"/>
    <p:sldId id="27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0846"/>
    <a:srgbClr val="C00000"/>
    <a:srgbClr val="F2AA84"/>
    <a:srgbClr val="9EF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77304"/>
  </p:normalViewPr>
  <p:slideViewPr>
    <p:cSldViewPr snapToGrid="0">
      <p:cViewPr varScale="1">
        <p:scale>
          <a:sx n="96" d="100"/>
          <a:sy n="96" d="100"/>
        </p:scale>
        <p:origin x="1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B7BBF-A2B8-9546-B67E-541BB9B06267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191CF-9023-7448-A4FE-F95F01ED6D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31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Good morning everyone. My name is </a:t>
            </a:r>
            <a:r>
              <a:rPr lang="en" altLang="zh-CN" b="1" dirty="0"/>
              <a:t>Haiyang Li </a:t>
            </a:r>
            <a:r>
              <a:rPr lang="en" altLang="zh-CN" dirty="0"/>
              <a:t>from </a:t>
            </a:r>
            <a:r>
              <a:rPr lang="en" altLang="zh-CN" b="1" dirty="0"/>
              <a:t>Shenzhen University</a:t>
            </a:r>
            <a:r>
              <a:rPr lang="en" altLang="zh-CN" dirty="0"/>
              <a:t>.</a:t>
            </a:r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Today I’m excited to present our work, </a:t>
            </a:r>
            <a:r>
              <a:rPr lang="en" altLang="zh-CN" b="1" dirty="0" err="1"/>
              <a:t>SlideLoRa</a:t>
            </a:r>
            <a:r>
              <a:rPr lang="en" altLang="zh-CN" b="1" dirty="0"/>
              <a:t>: Reliable Channel Activity Monitoring across Massive Logical Channels in LoRa Networks</a:t>
            </a:r>
            <a:r>
              <a:rPr lang="en" altLang="zh-CN" dirty="0"/>
              <a:t>.</a:t>
            </a:r>
            <a:br>
              <a:rPr lang="en" altLang="zh-CN" dirty="0"/>
            </a:br>
            <a:r>
              <a:rPr lang="en" altLang="zh-CN" dirty="0"/>
              <a:t>This is a collaboration with students and teachers from </a:t>
            </a:r>
            <a:r>
              <a:rPr lang="en" altLang="zh-CN" b="1" dirty="0"/>
              <a:t>Nankai University, The Hong Kong Polytechnic University, Wuhan University, and Shenzhen University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r>
              <a:rPr lang="en" altLang="zh-CN" dirty="0"/>
              <a:t>We’re presenting at </a:t>
            </a:r>
            <a:r>
              <a:rPr lang="en" altLang="zh-CN" b="1" dirty="0"/>
              <a:t>IEEE ICNP 2025 in Seoul</a:t>
            </a:r>
            <a:r>
              <a:rPr lang="en" altLang="zh-CN" dirty="0"/>
              <a:t>. Thank you for being here.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254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Conventional </a:t>
            </a:r>
            <a:r>
              <a:rPr lang="en" altLang="zh-CN" dirty="0" err="1"/>
              <a:t>dechirp</a:t>
            </a:r>
            <a:r>
              <a:rPr lang="en" altLang="zh-CN" dirty="0"/>
              <a:t>-based method use a </a:t>
            </a:r>
            <a:r>
              <a:rPr lang="en" altLang="zh-CN" b="1" dirty="0"/>
              <a:t>short, fixed demodulation window</a:t>
            </a:r>
            <a:r>
              <a:rPr lang="en" altLang="zh-CN" dirty="0"/>
              <a:t>.</a:t>
            </a:r>
          </a:p>
          <a:p>
            <a:endParaRPr lang="en-US" altLang="zh-CN" dirty="0"/>
          </a:p>
          <a:p>
            <a:r>
              <a:rPr lang="en" altLang="zh-CN" dirty="0"/>
              <a:t>and move the entire length of the window at once</a:t>
            </a:r>
            <a:r>
              <a:rPr lang="en-US" altLang="zh-CN" dirty="0"/>
              <a:t> [</a:t>
            </a:r>
            <a:r>
              <a:rPr lang="zh-CN" altLang="en-US" dirty="0"/>
              <a:t>连续点击 </a:t>
            </a:r>
            <a:r>
              <a:rPr lang="en-US" altLang="zh-CN" dirty="0"/>
              <a:t>4</a:t>
            </a:r>
            <a:r>
              <a:rPr lang="zh-CN" altLang="en-US" dirty="0"/>
              <a:t> 次鼠标</a:t>
            </a:r>
            <a:r>
              <a:rPr lang="en-US" altLang="zh-CN" dirty="0"/>
              <a:t>]</a:t>
            </a:r>
            <a:endParaRPr lang="en" altLang="zh-CN" dirty="0"/>
          </a:p>
          <a:p>
            <a:br>
              <a:rPr lang="en" altLang="zh-CN" dirty="0"/>
            </a:br>
            <a:r>
              <a:rPr lang="en" altLang="zh-CN" dirty="0"/>
              <a:t>This causes two practical issues:</a:t>
            </a:r>
          </a:p>
          <a:p>
            <a:r>
              <a:rPr lang="en" altLang="zh-CN" b="1" dirty="0"/>
              <a:t>Firstly, energy leakage</a:t>
            </a:r>
            <a:r>
              <a:rPr lang="en" altLang="zh-CN" dirty="0"/>
              <a:t> when the window doesn’t fully cover a chirp—the peak is split into 2 parts, detection becomes unstable. [</a:t>
            </a:r>
            <a:r>
              <a:rPr lang="zh-CN" altLang="en" dirty="0"/>
              <a:t>点击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次鼠标</a:t>
            </a:r>
            <a:r>
              <a:rPr lang="en" altLang="zh-CN" dirty="0"/>
              <a:t>]</a:t>
            </a:r>
          </a:p>
          <a:p>
            <a:endParaRPr lang="en" altLang="zh-CN" b="1" dirty="0"/>
          </a:p>
          <a:p>
            <a:r>
              <a:rPr lang="en" altLang="zh-CN" b="1" dirty="0"/>
              <a:t>Secondly, low efficiency. </a:t>
            </a:r>
            <a:r>
              <a:rPr lang="en" altLang="zh-CN" dirty="0"/>
              <a:t>because different logical channels require multiple scan rounds across SF</a:t>
            </a:r>
            <a:r>
              <a:rPr lang="zh-CN" altLang="en-US" dirty="0"/>
              <a:t> </a:t>
            </a:r>
            <a:r>
              <a:rPr lang="en-US" altLang="zh-CN" dirty="0"/>
              <a:t>and </a:t>
            </a:r>
            <a:r>
              <a:rPr lang="en" altLang="zh-CN" dirty="0"/>
              <a:t>BW combinations.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661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Our first idea is simple but powerful:</a:t>
            </a:r>
            <a:r>
              <a:rPr lang="zh-CN" altLang="en-US" b="1" dirty="0"/>
              <a:t> </a:t>
            </a:r>
            <a:r>
              <a:rPr lang="en" altLang="zh-CN" sz="1200" b="1" dirty="0">
                <a:latin typeface="Calibri" panose="020F0502020204030204" pitchFamily="34" charset="0"/>
                <a:cs typeface="Calibri" panose="020F0502020204030204" pitchFamily="34" charset="0"/>
              </a:rPr>
              <a:t>For each chirp slope, </a:t>
            </a:r>
            <a:r>
              <a:rPr lang="en" altLang="zh-CN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b="1" dirty="0"/>
              <a:t>extends the demodulation window to the maximum chirp duration</a:t>
            </a:r>
            <a:r>
              <a:rPr lang="en" altLang="zh-CN" dirty="0"/>
              <a:t>—for example, </a:t>
            </a:r>
            <a:r>
              <a:rPr lang="en" altLang="zh-CN" b="1" dirty="0"/>
              <a:t>SF11.</a:t>
            </a:r>
          </a:p>
          <a:p>
            <a:endParaRPr kumimoji="1" lang="en" altLang="zh-CN" b="1" dirty="0"/>
          </a:p>
          <a:p>
            <a:r>
              <a:rPr kumimoji="1" lang="en" altLang="zh-CN" b="0" dirty="0"/>
              <a:t>This ensures </a:t>
            </a:r>
            <a:r>
              <a:rPr lang="en" altLang="zh-CN" dirty="0"/>
              <a:t>small-SF chirps are always fully covered; their energy 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concentrated</a:t>
            </a:r>
            <a:r>
              <a:rPr lang="en" altLang="zh-CN" dirty="0"/>
              <a:t> into a </a:t>
            </a:r>
            <a:r>
              <a:rPr lang="en" altLang="zh-CN" b="1" dirty="0"/>
              <a:t>stable single FFT bin</a:t>
            </a:r>
            <a:r>
              <a:rPr lang="en" altLang="zh-CN" dirty="0"/>
              <a:t>—no leakage. </a:t>
            </a:r>
          </a:p>
          <a:p>
            <a:endParaRPr kumimoji="1" lang="en" altLang="zh-CN" b="0" dirty="0"/>
          </a:p>
          <a:p>
            <a:r>
              <a:rPr lang="en" altLang="zh-CN" dirty="0"/>
              <a:t>At the same time, packets sharing the </a:t>
            </a:r>
            <a:r>
              <a:rPr lang="en" altLang="zh-CN" b="1" dirty="0"/>
              <a:t>same chirp slope</a:t>
            </a:r>
            <a:r>
              <a:rPr lang="en" altLang="zh-CN" dirty="0"/>
              <a:t> can be detected </a:t>
            </a:r>
            <a:r>
              <a:rPr lang="en" altLang="zh-CN" b="1" dirty="0"/>
              <a:t>simultaneously</a:t>
            </a:r>
            <a:r>
              <a:rPr lang="en" altLang="zh-CN" dirty="0"/>
              <a:t>, enabling scalability to </a:t>
            </a:r>
            <a:r>
              <a:rPr lang="en" altLang="zh-CN" b="1" dirty="0"/>
              <a:t>thousands of logical channels</a:t>
            </a:r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334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But extended demodulation windows alone are not enough at </a:t>
            </a:r>
            <a:r>
              <a:rPr lang="en" altLang="zh-CN" b="1" dirty="0"/>
              <a:t>low SNR</a:t>
            </a:r>
            <a:r>
              <a:rPr lang="en" altLang="zh-CN" dirty="0"/>
              <a:t> or under </a:t>
            </a:r>
            <a:r>
              <a:rPr lang="en" altLang="zh-CN" b="1" dirty="0"/>
              <a:t>near-far</a:t>
            </a:r>
            <a:r>
              <a:rPr lang="en" altLang="zh-CN" dirty="0"/>
              <a:t> effect.</a:t>
            </a:r>
          </a:p>
          <a:p>
            <a:br>
              <a:rPr lang="en" altLang="zh-CN" dirty="0"/>
            </a:br>
            <a:r>
              <a:rPr lang="en" altLang="zh-CN" dirty="0"/>
              <a:t>So our second idea is to apply a </a:t>
            </a:r>
            <a:r>
              <a:rPr lang="en" altLang="zh-CN" b="1" dirty="0"/>
              <a:t>fine-grained sliding demodulation window</a:t>
            </a:r>
            <a:r>
              <a:rPr lang="en" altLang="zh-CN" dirty="0"/>
              <a:t>. </a:t>
            </a:r>
            <a:r>
              <a:rPr lang="en-US" altLang="zh-CN" dirty="0"/>
              <a:t>[</a:t>
            </a:r>
            <a:r>
              <a:rPr lang="zh-CN" altLang="en-US" dirty="0"/>
              <a:t>点击鼠标，出发动画</a:t>
            </a:r>
            <a:r>
              <a:rPr lang="en-US" altLang="zh-CN" dirty="0"/>
              <a:t>]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As we slide by a smaller step, we capture </a:t>
            </a:r>
            <a:r>
              <a:rPr lang="en" altLang="zh-CN" b="1" dirty="0"/>
              <a:t>richer frequency-domain feature</a:t>
            </a:r>
            <a:r>
              <a:rPr lang="en" altLang="zh-CN" dirty="0"/>
              <a:t>; </a:t>
            </a:r>
          </a:p>
          <a:p>
            <a:endParaRPr kumimoji="1" lang="en" altLang="zh-CN" dirty="0"/>
          </a:p>
          <a:p>
            <a:r>
              <a:rPr kumimoji="1" lang="en" altLang="zh-CN" dirty="0"/>
              <a:t>Please note that as the window slides, the peak in the frequency domain will shift by a fixed offset, which is also a </a:t>
            </a:r>
            <a:r>
              <a:rPr lang="en" altLang="zh-CN" b="1" dirty="0"/>
              <a:t>frequency-domain feature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767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01CE-1864-2E3F-4114-5D1A8A2D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361F54-C89F-3701-E662-891FF54DC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525805-697D-8D7C-8C33-44D9952CE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OK, let’s stack several consecutive demodulation windows—step 1 to 4. </a:t>
            </a:r>
          </a:p>
          <a:p>
            <a:endParaRPr lang="en" altLang="zh-CN" dirty="0"/>
          </a:p>
          <a:p>
            <a:r>
              <a:rPr lang="en" altLang="zh-CN" dirty="0"/>
              <a:t>You can observe that for the </a:t>
            </a:r>
            <a:r>
              <a:rPr lang="en" altLang="zh-CN" b="1" dirty="0"/>
              <a:t>first symbol</a:t>
            </a:r>
            <a:r>
              <a:rPr lang="en" altLang="zh-CN" dirty="0"/>
              <a:t>, its peak keeps a </a:t>
            </a:r>
            <a:r>
              <a:rPr lang="en" altLang="zh-CN" b="1" dirty="0"/>
              <a:t>fixed bin offset</a:t>
            </a:r>
            <a:r>
              <a:rPr lang="en" altLang="zh-CN" dirty="0"/>
              <a:t> in the frequency domain and </a:t>
            </a:r>
            <a:r>
              <a:rPr lang="en" altLang="zh-CN" b="1" dirty="0"/>
              <a:t>drifts in one direction</a:t>
            </a:r>
            <a:r>
              <a:rPr lang="en" altLang="zh-CN" dirty="0"/>
              <a:t> across windows. </a:t>
            </a:r>
          </a:p>
          <a:p>
            <a:r>
              <a:rPr lang="en" altLang="zh-CN" dirty="0"/>
              <a:t>For the </a:t>
            </a:r>
            <a:r>
              <a:rPr lang="en" altLang="zh-CN" b="1" dirty="0"/>
              <a:t>second symbol</a:t>
            </a:r>
            <a:r>
              <a:rPr lang="en" altLang="zh-CN" dirty="0"/>
              <a:t>, the same rule holds, and its </a:t>
            </a:r>
            <a:r>
              <a:rPr lang="en" altLang="zh-CN" b="1" dirty="0"/>
              <a:t>energy gradually increases</a:t>
            </a:r>
            <a:r>
              <a:rPr lang="en" altLang="zh-CN" dirty="0"/>
              <a:t>.</a:t>
            </a:r>
          </a:p>
          <a:p>
            <a:endParaRPr lang="en" altLang="zh-CN" dirty="0"/>
          </a:p>
          <a:p>
            <a:r>
              <a:rPr lang="en" altLang="zh-CN" dirty="0"/>
              <a:t>Now look at the result with </a:t>
            </a:r>
            <a:r>
              <a:rPr lang="en" altLang="zh-CN" b="1" dirty="0"/>
              <a:t>more fine-grained sliding, </a:t>
            </a:r>
            <a:r>
              <a:rPr lang="en" altLang="zh-CN" dirty="0"/>
              <a:t>right figure. The </a:t>
            </a:r>
            <a:r>
              <a:rPr lang="en" altLang="zh-CN" b="1" dirty="0"/>
              <a:t>x-axis</a:t>
            </a:r>
            <a:r>
              <a:rPr lang="en" altLang="zh-CN" dirty="0"/>
              <a:t> is the step index, the </a:t>
            </a:r>
            <a:r>
              <a:rPr lang="en" altLang="zh-CN" b="1" dirty="0"/>
              <a:t>y-axis</a:t>
            </a:r>
            <a:r>
              <a:rPr lang="en" altLang="zh-CN" dirty="0"/>
              <a:t> is the FFT bin in the frequency domain, and the </a:t>
            </a:r>
            <a:r>
              <a:rPr lang="en" altLang="zh-CN" b="1" dirty="0"/>
              <a:t>z-axis</a:t>
            </a:r>
            <a:r>
              <a:rPr lang="en" altLang="zh-CN" dirty="0"/>
              <a:t> is the </a:t>
            </a:r>
            <a:r>
              <a:rPr lang="en-US" altLang="zh-C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  <a:r>
              <a:rPr lang="en" altLang="zh-CN" dirty="0"/>
              <a:t>.</a:t>
            </a:r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We see a clear pattern for symbols from the </a:t>
            </a:r>
            <a:r>
              <a:rPr lang="en" altLang="zh-CN" b="1" dirty="0"/>
              <a:t>same packet</a:t>
            </a:r>
            <a:r>
              <a:rPr lang="en" altLang="zh-CN" dirty="0"/>
              <a:t>: </a:t>
            </a:r>
            <a:r>
              <a:rPr lang="en" altLang="zh-CN" b="1" dirty="0"/>
              <a:t>energy ramps up</a:t>
            </a:r>
            <a:r>
              <a:rPr lang="en" altLang="zh-CN" dirty="0"/>
              <a:t>, the </a:t>
            </a:r>
            <a:r>
              <a:rPr lang="en" altLang="zh-CN" b="1" dirty="0"/>
              <a:t>peak shifts by a constant bin increment in a fixed direction</a:t>
            </a:r>
            <a:r>
              <a:rPr lang="en" altLang="zh-CN" dirty="0"/>
              <a:t>, and </a:t>
            </a:r>
            <a:r>
              <a:rPr lang="en" altLang="zh-CN" b="1" dirty="0"/>
              <a:t>peaks for consecutive symbols are equally spaced</a:t>
            </a:r>
            <a:r>
              <a:rPr lang="en" altLang="zh-CN" dirty="0"/>
              <a:t>.</a:t>
            </a:r>
          </a:p>
          <a:p>
            <a:endParaRPr lang="en" altLang="zh-CN" dirty="0"/>
          </a:p>
          <a:p>
            <a:r>
              <a:rPr lang="en" altLang="zh-CN" b="1" dirty="0" err="1"/>
              <a:t>SlideLoRa</a:t>
            </a:r>
            <a:r>
              <a:rPr lang="en" altLang="zh-CN" dirty="0"/>
              <a:t> leverages exactly this regularity to </a:t>
            </a:r>
            <a:r>
              <a:rPr lang="en" altLang="zh-CN" b="1" dirty="0"/>
              <a:t>detect a packet</a:t>
            </a:r>
            <a:r>
              <a:rPr lang="en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F89409-1BA4-F45A-EA71-B5BA701D1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057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second problem is that </a:t>
            </a:r>
          </a:p>
          <a:p>
            <a:endParaRPr kumimoji="1" lang="en" altLang="zh-CN" dirty="0"/>
          </a:p>
          <a:p>
            <a:r>
              <a:rPr kumimoji="1" lang="en" altLang="zh-CN" dirty="0"/>
              <a:t>when packets with different Spread Factors and bandwidths are transmitted simultaneously in the same frequency band, called cross-channel interference, their symbols overlap, making it difficult to distinguish them in the frequency domain.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6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Our key insight is that packets from different logical channels generate </a:t>
            </a:r>
            <a:r>
              <a:rPr lang="en" altLang="zh-CN" b="1" dirty="0"/>
              <a:t>distinct peak-tracking trajectories</a:t>
            </a:r>
            <a:r>
              <a:rPr lang="en" altLang="zh-CN" dirty="0"/>
              <a:t>, which allows </a:t>
            </a:r>
            <a:r>
              <a:rPr lang="en" altLang="zh-CN" b="1" dirty="0" err="1"/>
              <a:t>SlideLoRa</a:t>
            </a:r>
            <a:r>
              <a:rPr lang="en" altLang="zh-CN" dirty="0"/>
              <a:t> to easily separate them across consecutive demodulation windows.</a:t>
            </a:r>
          </a:p>
          <a:p>
            <a:endParaRPr lang="en" altLang="zh-CN" dirty="0"/>
          </a:p>
          <a:p>
            <a:r>
              <a:rPr lang="en" altLang="zh-CN" dirty="0"/>
              <a:t>As shown in the figure, the </a:t>
            </a:r>
            <a:r>
              <a:rPr lang="en" altLang="zh-CN" b="1" dirty="0"/>
              <a:t>blue</a:t>
            </a:r>
            <a:r>
              <a:rPr lang="en" altLang="zh-CN" dirty="0"/>
              <a:t> symbols come from one LoRa packet (</a:t>
            </a:r>
            <a:r>
              <a:rPr lang="en" altLang="zh-CN" b="1" dirty="0"/>
              <a:t>SF9, BW 250 kHz</a:t>
            </a:r>
            <a:r>
              <a:rPr lang="en" altLang="zh-CN" dirty="0"/>
              <a:t>), while the </a:t>
            </a:r>
            <a:r>
              <a:rPr lang="en" altLang="zh-CN" b="1" dirty="0"/>
              <a:t>red</a:t>
            </a:r>
            <a:r>
              <a:rPr lang="en" altLang="zh-CN" dirty="0"/>
              <a:t> symbols come from another packet (</a:t>
            </a:r>
            <a:r>
              <a:rPr lang="en" altLang="zh-CN" b="1" dirty="0"/>
              <a:t>SF11, BW 500 kHz</a:t>
            </a:r>
            <a:r>
              <a:rPr lang="en" altLang="zh-CN" dirty="0"/>
              <a:t>).</a:t>
            </a:r>
          </a:p>
          <a:p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On the projection plane of the </a:t>
            </a:r>
            <a:r>
              <a:rPr lang="en" altLang="zh-CN" b="1" dirty="0"/>
              <a:t>x-axis (step index)</a:t>
            </a:r>
            <a:r>
              <a:rPr lang="en" altLang="zh-CN" dirty="0"/>
              <a:t> and </a:t>
            </a:r>
            <a:r>
              <a:rPr lang="en" altLang="zh-CN" b="1" dirty="0"/>
              <a:t>z-axis (</a:t>
            </a:r>
            <a:r>
              <a:rPr lang="en-US" altLang="zh-C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  <a:r>
              <a:rPr lang="en" altLang="zh-CN" b="1" dirty="0"/>
              <a:t>), </a:t>
            </a:r>
            <a:r>
              <a:rPr lang="en" altLang="zh-CN" dirty="0"/>
              <a:t>they exhibit clearly different patterns—such as </a:t>
            </a:r>
            <a:r>
              <a:rPr lang="en" altLang="zh-CN" b="1" dirty="0"/>
              <a:t>different slopes</a:t>
            </a:r>
            <a:r>
              <a:rPr lang="en" altLang="zh-CN" dirty="0"/>
              <a:t> and the </a:t>
            </a:r>
            <a:r>
              <a:rPr lang="en" altLang="zh-CN" b="1" dirty="0"/>
              <a:t>number of peaks</a:t>
            </a:r>
            <a:r>
              <a:rPr lang="en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r>
              <a:rPr lang="en" altLang="zh-CN" b="1" dirty="0" err="1"/>
              <a:t>SlideLoRa</a:t>
            </a:r>
            <a:r>
              <a:rPr lang="en" altLang="zh-CN" dirty="0"/>
              <a:t> exploits these differences in peak-tracking trajectories to </a:t>
            </a:r>
            <a:r>
              <a:rPr lang="en" altLang="zh-CN" b="1" dirty="0"/>
              <a:t>separate different packets</a:t>
            </a:r>
            <a:r>
              <a:rPr lang="en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43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 last problem is under </a:t>
            </a:r>
            <a:r>
              <a:rPr lang="en" altLang="zh-CN" b="1" dirty="0"/>
              <a:t>near–far effect</a:t>
            </a:r>
            <a:r>
              <a:rPr lang="en" altLang="zh-CN" dirty="0"/>
              <a:t>: the </a:t>
            </a:r>
            <a:r>
              <a:rPr lang="en" altLang="zh-CN" b="1" dirty="0"/>
              <a:t>weak symbol peaks</a:t>
            </a:r>
            <a:r>
              <a:rPr lang="en" altLang="zh-CN" dirty="0"/>
              <a:t> will be distorted, so the</a:t>
            </a:r>
            <a:r>
              <a:rPr lang="zh-CN" altLang="en-US" dirty="0"/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frequency domain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features 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unreliable</a:t>
            </a:r>
          </a:p>
          <a:p>
            <a:endParaRPr lang="en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uses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3 algorithms for recovering frequency domain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 features.</a:t>
            </a:r>
            <a:br>
              <a:rPr lang="en" altLang="zh-CN" dirty="0"/>
            </a:br>
            <a:endParaRPr lang="en" altLang="zh-CN" dirty="0"/>
          </a:p>
          <a:p>
            <a:r>
              <a:rPr lang="en" altLang="zh-CN" dirty="0"/>
              <a:t>Our </a:t>
            </a:r>
            <a:r>
              <a:rPr lang="en" altLang="zh-CN" b="1" dirty="0"/>
              <a:t>Solution #1 is Peak Regression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r>
              <a:rPr lang="en" altLang="zh-CN" dirty="0"/>
              <a:t>We look across consecutive sliding windows, </a:t>
            </a:r>
            <a:r>
              <a:rPr lang="en" altLang="zh-CN" b="1" dirty="0"/>
              <a:t>fit the expected trajectory</a:t>
            </a:r>
            <a:r>
              <a:rPr lang="en" altLang="zh-CN" dirty="0"/>
              <a:t>, and </a:t>
            </a:r>
            <a:r>
              <a:rPr lang="en" altLang="zh-CN" b="1" dirty="0"/>
              <a:t>interpolate the missing weak peaks</a:t>
            </a:r>
            <a:r>
              <a:rPr lang="en" altLang="zh-CN" dirty="0"/>
              <a:t>. This </a:t>
            </a:r>
            <a:r>
              <a:rPr lang="en" altLang="zh-CN" b="1" dirty="0"/>
              <a:t>restores the continuity</a:t>
            </a:r>
            <a:r>
              <a:rPr lang="en" altLang="zh-CN" dirty="0"/>
              <a:t> of the peak sequence, which makes symbol tracking and packet detection </a:t>
            </a:r>
            <a:r>
              <a:rPr lang="en" altLang="zh-CN" b="1" dirty="0"/>
              <a:t>stable even when a strong neighbor masks a weak one</a:t>
            </a:r>
            <a:r>
              <a:rPr lang="en" altLang="zh-CN" dirty="0"/>
              <a:t>.</a:t>
            </a:r>
          </a:p>
          <a:p>
            <a:endParaRPr kumimoji="1" lang="en" altLang="zh-CN" dirty="0"/>
          </a:p>
          <a:p>
            <a:r>
              <a:rPr kumimoji="1" lang="en" altLang="zh-CN" dirty="0"/>
              <a:t>PS</a:t>
            </a:r>
            <a:r>
              <a:rPr kumimoji="1" lang="zh-CN" altLang="en-US" dirty="0"/>
              <a:t>：这里受益于细粒度地窗口滑动，需要简单的线性回归就可以拟合出峰值轨迹。</a:t>
            </a:r>
            <a:endParaRPr kumimoji="1" lang="en-US" altLang="zh-CN" dirty="0"/>
          </a:p>
          <a:p>
            <a:r>
              <a:rPr kumimoji="1" lang="en-US" altLang="zh-CN" dirty="0"/>
              <a:t>PS:: Here it benefits from fine-grained window sliding, requiring a simple linear regression to fit the peak trajectory.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6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1" dirty="0"/>
              <a:t>Solution #</a:t>
            </a:r>
            <a:r>
              <a:rPr lang="en-US" altLang="zh-CN" b="1" dirty="0"/>
              <a:t>2</a:t>
            </a:r>
            <a:r>
              <a:rPr lang="en" altLang="zh-CN" b="1" dirty="0"/>
              <a:t> is Adaptive Constraints. </a:t>
            </a:r>
            <a:r>
              <a:rPr lang="en" altLang="zh-CN" dirty="0"/>
              <a:t>We adjust matching strictness by </a:t>
            </a:r>
            <a:r>
              <a:rPr lang="en" altLang="zh-CN" b="1" dirty="0"/>
              <a:t>signal strength</a:t>
            </a:r>
            <a:r>
              <a:rPr lang="en" altLang="zh-CN" dirty="0"/>
              <a:t>: </a:t>
            </a:r>
            <a:r>
              <a:rPr lang="en" altLang="zh-CN" b="1" dirty="0"/>
              <a:t>strict</a:t>
            </a:r>
            <a:r>
              <a:rPr lang="en" altLang="zh-CN" dirty="0"/>
              <a:t> tolerance for </a:t>
            </a:r>
            <a:r>
              <a:rPr lang="en" altLang="zh-CN" b="1" dirty="0"/>
              <a:t>strong peaks</a:t>
            </a:r>
            <a:r>
              <a:rPr lang="en" altLang="zh-CN" dirty="0"/>
              <a:t>, </a:t>
            </a:r>
            <a:r>
              <a:rPr lang="en" altLang="zh-CN" b="1" dirty="0"/>
              <a:t>looser</a:t>
            </a:r>
            <a:r>
              <a:rPr lang="en" altLang="zh-CN" dirty="0"/>
              <a:t> for </a:t>
            </a:r>
            <a:r>
              <a:rPr lang="en" altLang="zh-CN" b="1" dirty="0"/>
              <a:t>weak peaks</a:t>
            </a:r>
            <a:r>
              <a:rPr lang="en" altLang="zh-CN" dirty="0"/>
              <a:t>. This prevents fragile sequences from breaking at low SNR.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r>
              <a:rPr lang="en" altLang="zh-CN" b="1" dirty="0"/>
              <a:t>Solution #3 is Dynamic Threshold and Iterative Extraction. </a:t>
            </a:r>
            <a:r>
              <a:rPr lang="en" altLang="zh-CN" b="0" dirty="0"/>
              <a:t>We </a:t>
            </a:r>
            <a:r>
              <a:rPr lang="en" altLang="zh-CN" sz="1200" b="0" dirty="0">
                <a:latin typeface="Calibri" panose="020F0502020204030204" pitchFamily="34" charset="0"/>
                <a:cs typeface="Calibri" panose="020F0502020204030204" pitchFamily="34" charset="0"/>
              </a:rPr>
              <a:t>Iteratively extract peaks with a dynamic threshold.</a:t>
            </a:r>
            <a:endParaRPr lang="en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15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OK, Let’s move on to the evaluation part.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implemented a prototype on a SDR platform, and performed comprehensive experiments to evaluate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SlideLoRa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" altLang="zh-CN" dirty="0"/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conducted experiments on a campus representing a typical urban environment and in an office area representing an indoor environment.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60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We compare </a:t>
            </a:r>
            <a:r>
              <a:rPr lang="en" altLang="zh-CN" dirty="0" err="1"/>
              <a:t>SlideLoRa</a:t>
            </a:r>
            <a:r>
              <a:rPr lang="en" altLang="zh-CN" dirty="0"/>
              <a:t> against four baselines representing common practices:</a:t>
            </a:r>
            <a:br>
              <a:rPr lang="en" altLang="zh-CN" dirty="0"/>
            </a:br>
            <a:r>
              <a:rPr lang="en" altLang="zh-CN" b="1" dirty="0" err="1"/>
              <a:t>LoRaWAN</a:t>
            </a:r>
            <a:r>
              <a:rPr lang="en" altLang="zh-CN" dirty="0"/>
              <a:t>, </a:t>
            </a:r>
            <a:r>
              <a:rPr lang="en" altLang="zh-CN" b="1" dirty="0"/>
              <a:t>MALoRa, </a:t>
            </a:r>
            <a:r>
              <a:rPr lang="en" altLang="zh-CN" b="1" dirty="0" err="1"/>
              <a:t>LoRadar</a:t>
            </a:r>
            <a:r>
              <a:rPr lang="en" altLang="zh-CN" dirty="0"/>
              <a:t> and </a:t>
            </a:r>
            <a:r>
              <a:rPr lang="en" altLang="zh-CN" b="1" dirty="0" err="1"/>
              <a:t>Xgate</a:t>
            </a:r>
            <a:r>
              <a:rPr lang="en" altLang="zh-CN" b="1" dirty="0"/>
              <a:t>.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We deploy </a:t>
            </a:r>
            <a:r>
              <a:rPr lang="en" altLang="zh-CN" b="1" dirty="0"/>
              <a:t>20 nodes</a:t>
            </a:r>
            <a:r>
              <a:rPr lang="en" altLang="zh-CN" dirty="0"/>
              <a:t> outdoors in the </a:t>
            </a:r>
            <a:r>
              <a:rPr lang="en" altLang="zh-CN" b="1" dirty="0"/>
              <a:t>914 to 916 MHz</a:t>
            </a:r>
            <a:r>
              <a:rPr lang="en" altLang="zh-CN" dirty="0"/>
              <a:t> band, permitting </a:t>
            </a:r>
            <a:r>
              <a:rPr lang="en" altLang="zh-CN" b="1" dirty="0"/>
              <a:t>BW 62.5–500 kHz</a:t>
            </a:r>
            <a:r>
              <a:rPr lang="en" altLang="zh-CN" dirty="0"/>
              <a:t> and </a:t>
            </a:r>
            <a:r>
              <a:rPr lang="en" altLang="zh-CN" b="1" dirty="0"/>
              <a:t>SF 6–12</a:t>
            </a:r>
            <a:r>
              <a:rPr lang="en" altLang="zh-CN" dirty="0"/>
              <a:t>.</a:t>
            </a:r>
          </a:p>
          <a:p>
            <a:br>
              <a:rPr lang="en" altLang="zh-CN" dirty="0"/>
            </a:br>
            <a:r>
              <a:rPr lang="en" altLang="zh-CN" dirty="0"/>
              <a:t>To emulate large concurrency, a </a:t>
            </a:r>
            <a:r>
              <a:rPr lang="en" altLang="zh-CN" b="1" dirty="0"/>
              <a:t>trigger node</a:t>
            </a:r>
            <a:r>
              <a:rPr lang="en" altLang="zh-CN" dirty="0"/>
              <a:t> broadcasts, then nodes randomly pick among </a:t>
            </a:r>
            <a:r>
              <a:rPr lang="en" altLang="zh-CN" b="1" dirty="0"/>
              <a:t>240 logical channels</a:t>
            </a:r>
            <a:r>
              <a:rPr lang="en" altLang="zh-CN" dirty="0"/>
              <a:t> and transmit. This lets us stress-test scalability and robustness.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55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Let me start with a quick refresher on </a:t>
            </a:r>
            <a:r>
              <a:rPr lang="en" altLang="zh-CN" b="1" dirty="0"/>
              <a:t>LoRa</a:t>
            </a:r>
            <a:r>
              <a:rPr lang="en" altLang="zh-CN" dirty="0"/>
              <a:t>.</a:t>
            </a:r>
            <a:br>
              <a:rPr lang="en" altLang="zh-CN" dirty="0"/>
            </a:br>
            <a:r>
              <a:rPr lang="en" altLang="zh-CN" dirty="0"/>
              <a:t>LoRa is a </a:t>
            </a:r>
            <a:r>
              <a:rPr lang="en" altLang="zh-CN" b="1" dirty="0"/>
              <a:t>Low-Power Wide-Area</a:t>
            </a:r>
            <a:r>
              <a:rPr lang="en" altLang="zh-CN" dirty="0"/>
              <a:t> technology—lora end nodes can run for </a:t>
            </a:r>
            <a:r>
              <a:rPr lang="en" altLang="zh-CN" b="1" dirty="0"/>
              <a:t>10+ years on AA batteries</a:t>
            </a:r>
            <a:r>
              <a:rPr lang="en" altLang="zh-CN" dirty="0"/>
              <a:t>, and gateways can receive </a:t>
            </a:r>
            <a:r>
              <a:rPr lang="en" altLang="zh-CN" b="1" dirty="0"/>
              <a:t>below-noise</a:t>
            </a:r>
            <a:r>
              <a:rPr lang="en" altLang="zh-CN" dirty="0"/>
              <a:t> signals, thanks to the high sensitivity of Chirp Spread Spectrum.</a:t>
            </a:r>
            <a:br>
              <a:rPr lang="en" altLang="zh-CN" dirty="0"/>
            </a:br>
            <a:r>
              <a:rPr lang="en" altLang="zh-CN" dirty="0"/>
              <a:t>This combination—ultra-low power and long range—makes LoRa being a foundational technology for </a:t>
            </a:r>
            <a:r>
              <a:rPr lang="en" altLang="zh-CN" b="1" dirty="0"/>
              <a:t>massive IoT deployments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19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Next, let’s look at the evaluation under different SNR conditions.</a:t>
            </a:r>
          </a:p>
          <a:p>
            <a:endParaRPr lang="en" altLang="zh-CN" dirty="0"/>
          </a:p>
          <a:p>
            <a:r>
              <a:rPr lang="en" altLang="zh-CN" dirty="0"/>
              <a:t>At </a:t>
            </a:r>
            <a:r>
              <a:rPr lang="en" altLang="zh-CN" b="1" dirty="0"/>
              <a:t>SNR equals 10 dB</a:t>
            </a:r>
            <a:r>
              <a:rPr lang="en" altLang="zh-CN" dirty="0"/>
              <a:t>, </a:t>
            </a:r>
            <a:r>
              <a:rPr lang="en" altLang="zh-CN" dirty="0" err="1"/>
              <a:t>SlideLoRa</a:t>
            </a:r>
            <a:r>
              <a:rPr lang="en" altLang="zh-CN" dirty="0"/>
              <a:t> receives </a:t>
            </a:r>
            <a:r>
              <a:rPr lang="en" altLang="zh-CN" b="1" dirty="0"/>
              <a:t>136 packets</a:t>
            </a:r>
            <a:r>
              <a:rPr lang="en" altLang="zh-CN" dirty="0"/>
              <a:t>, which is </a:t>
            </a:r>
            <a:r>
              <a:rPr lang="en" altLang="zh-CN" b="1" dirty="0"/>
              <a:t>5.7 times higher</a:t>
            </a:r>
            <a:r>
              <a:rPr lang="en" altLang="zh-CN" dirty="0"/>
              <a:t> than </a:t>
            </a:r>
            <a:r>
              <a:rPr lang="en" altLang="zh-CN" dirty="0" err="1"/>
              <a:t>LoRadar</a:t>
            </a:r>
            <a:r>
              <a:rPr lang="en" altLang="zh-CN" dirty="0"/>
              <a:t> and </a:t>
            </a:r>
            <a:r>
              <a:rPr lang="en" altLang="zh-CN" b="1" dirty="0"/>
              <a:t>1.2 times higher</a:t>
            </a:r>
            <a:r>
              <a:rPr lang="en" altLang="zh-CN" dirty="0"/>
              <a:t> than </a:t>
            </a:r>
            <a:r>
              <a:rPr lang="en" altLang="zh-CN" dirty="0" err="1"/>
              <a:t>XGate</a:t>
            </a:r>
            <a:r>
              <a:rPr lang="en" altLang="zh-CN" dirty="0"/>
              <a:t>.</a:t>
            </a:r>
          </a:p>
          <a:p>
            <a:endParaRPr lang="en" altLang="zh-CN" dirty="0"/>
          </a:p>
          <a:p>
            <a:r>
              <a:rPr lang="en" altLang="zh-CN" dirty="0"/>
              <a:t>At </a:t>
            </a:r>
            <a:r>
              <a:rPr lang="en" altLang="zh-CN" b="1" dirty="0"/>
              <a:t>SNR equals 0 dB</a:t>
            </a:r>
            <a:r>
              <a:rPr lang="en" altLang="zh-CN" dirty="0"/>
              <a:t>, </a:t>
            </a:r>
            <a:r>
              <a:rPr lang="en" altLang="zh-CN" dirty="0" err="1"/>
              <a:t>SlideLoRa</a:t>
            </a:r>
            <a:r>
              <a:rPr lang="en" altLang="zh-CN" dirty="0"/>
              <a:t> still receives </a:t>
            </a:r>
            <a:r>
              <a:rPr lang="en" altLang="zh-CN" b="1" dirty="0"/>
              <a:t>over 100 packets</a:t>
            </a:r>
            <a:r>
              <a:rPr lang="en" altLang="zh-CN" dirty="0"/>
              <a:t>, while </a:t>
            </a:r>
            <a:r>
              <a:rPr lang="en" altLang="zh-CN" dirty="0" err="1"/>
              <a:t>LoRadar</a:t>
            </a:r>
            <a:r>
              <a:rPr lang="en" altLang="zh-CN" dirty="0"/>
              <a:t> only sees 10 and </a:t>
            </a:r>
            <a:r>
              <a:rPr lang="en" altLang="zh-CN" dirty="0" err="1"/>
              <a:t>XGate</a:t>
            </a:r>
            <a:r>
              <a:rPr lang="en" altLang="zh-CN" dirty="0"/>
              <a:t> 78. That’s </a:t>
            </a:r>
            <a:r>
              <a:rPr lang="en" altLang="zh-CN" b="1" dirty="0"/>
              <a:t>10 times and 1.3 times improvements</a:t>
            </a:r>
            <a:r>
              <a:rPr lang="en" altLang="zh-CN" dirty="0"/>
              <a:t>.</a:t>
            </a:r>
          </a:p>
          <a:p>
            <a:endParaRPr lang="en" altLang="zh-CN" dirty="0"/>
          </a:p>
          <a:p>
            <a:r>
              <a:rPr lang="en" altLang="zh-CN" dirty="0"/>
              <a:t>Even at </a:t>
            </a:r>
            <a:r>
              <a:rPr lang="en" altLang="zh-CN" b="1" dirty="0"/>
              <a:t>-10 dB</a:t>
            </a:r>
            <a:r>
              <a:rPr lang="en" altLang="zh-CN" dirty="0"/>
              <a:t>, where small Spread Factor packets become undecodable due to LoRa’s limits, </a:t>
            </a:r>
            <a:r>
              <a:rPr lang="en" altLang="zh-CN" dirty="0" err="1"/>
              <a:t>SlideLoRa</a:t>
            </a:r>
            <a:r>
              <a:rPr lang="en" altLang="zh-CN" dirty="0"/>
              <a:t> receives </a:t>
            </a:r>
            <a:r>
              <a:rPr lang="en" altLang="zh-CN" b="1" dirty="0"/>
              <a:t>82 packets</a:t>
            </a:r>
            <a:r>
              <a:rPr lang="en" altLang="zh-CN" dirty="0"/>
              <a:t>, far more than </a:t>
            </a:r>
            <a:r>
              <a:rPr lang="en" altLang="zh-CN" dirty="0" err="1"/>
              <a:t>LoRadar</a:t>
            </a:r>
            <a:r>
              <a:rPr lang="en" altLang="zh-CN" dirty="0"/>
              <a:t> and </a:t>
            </a:r>
            <a:r>
              <a:rPr lang="en" altLang="zh-CN" dirty="0" err="1"/>
              <a:t>XGate</a:t>
            </a:r>
            <a:r>
              <a:rPr lang="en" altLang="zh-CN" dirty="0"/>
              <a:t> .</a:t>
            </a:r>
          </a:p>
          <a:p>
            <a:endParaRPr lang="en" altLang="zh-CN" dirty="0"/>
          </a:p>
          <a:p>
            <a:r>
              <a:rPr lang="en" altLang="zh-CN" b="1" dirty="0"/>
              <a:t>In summary, </a:t>
            </a:r>
            <a:r>
              <a:rPr lang="en" altLang="zh-CN" b="1" dirty="0" err="1"/>
              <a:t>SlideLoRa</a:t>
            </a:r>
            <a:r>
              <a:rPr lang="en" altLang="zh-CN" b="1" dirty="0"/>
              <a:t> remains robust across all SNR levels, consistently receiving more packets than prior approaches.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721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Next, we evaluated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under near-far effect, where packets have different SNRs due to distance and environment.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We divided packets into </a:t>
                </a:r>
                <a:r>
                  <a:rPr lang="en-US" altLang="zh-CN" dirty="0"/>
                  <a:t>3</a:t>
                </a:r>
                <a:r>
                  <a:rPr lang="en" altLang="zh-CN" dirty="0"/>
                  <a:t> groups: high-SNR (</a:t>
                </a:r>
                <a14:m>
                  <m:oMath xmlns:m="http://schemas.openxmlformats.org/officeDocument/2006/math">
                    <m:r>
                      <a:rPr lang="en" altLang="zh-CN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</m:t>
                    </m:r>
                  </m:oMath>
                </a14:m>
                <a:r>
                  <a:rPr lang="en" altLang="zh-CN" dirty="0"/>
                  <a:t>0 dB), low-SNR (</a:t>
                </a:r>
                <a14:m>
                  <m:oMath xmlns:m="http://schemas.openxmlformats.org/officeDocument/2006/math">
                    <m:r>
                      <a:rPr lang="en" altLang="zh-CN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10</m:t>
                    </m:r>
                  </m:oMath>
                </a14:m>
                <a:r>
                  <a:rPr lang="en" altLang="zh-CN" dirty="0"/>
                  <a:t> to 0 dB), and extremely low-SNR (</a:t>
                </a:r>
                <a14:m>
                  <m:oMath xmlns:m="http://schemas.openxmlformats.org/officeDocument/2006/math">
                    <m:r>
                      <a:rPr lang="en" altLang="zh-CN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lang="en" altLang="zh-CN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−10</m:t>
                    </m:r>
                  </m:oMath>
                </a14:m>
                <a:r>
                  <a:rPr lang="en" altLang="zh-CN" dirty="0"/>
                  <a:t> dB).</a:t>
                </a:r>
              </a:p>
              <a:p>
                <a:r>
                  <a:rPr lang="en" altLang="zh-CN" dirty="0"/>
                  <a:t>Each group has 90 packets, totally 270.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PDR of high-SNR packets decreases with more concurrency, but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still maintains </a:t>
                </a:r>
                <a:r>
                  <a:rPr lang="en" altLang="zh-CN" b="1" dirty="0"/>
                  <a:t>over 80% PDR</a:t>
                </a:r>
                <a:r>
                  <a:rPr lang="en" altLang="zh-CN" dirty="0"/>
                  <a:t> even with 90 high-SNR packets.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For the more challenging groups,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shows a clear advantage. With 270 packets, it achieves </a:t>
                </a:r>
                <a:r>
                  <a:rPr lang="en" altLang="zh-CN" b="1" dirty="0"/>
                  <a:t>50% PDR</a:t>
                </a:r>
                <a:r>
                  <a:rPr lang="en" altLang="zh-CN" dirty="0"/>
                  <a:t> for low-SNR and </a:t>
                </a:r>
                <a:r>
                  <a:rPr lang="en" altLang="zh-CN" b="1" dirty="0"/>
                  <a:t>37%</a:t>
                </a:r>
                <a:r>
                  <a:rPr lang="en" altLang="zh-CN" dirty="0"/>
                  <a:t> for extremely low-SNR packets, while </a:t>
                </a:r>
                <a:r>
                  <a:rPr lang="en" altLang="zh-CN" dirty="0" err="1"/>
                  <a:t>XGate</a:t>
                </a:r>
                <a:r>
                  <a:rPr lang="en" altLang="zh-CN" dirty="0"/>
                  <a:t> only reaches 25% and 15%, and </a:t>
                </a:r>
                <a:r>
                  <a:rPr lang="en" altLang="zh-CN" dirty="0" err="1"/>
                  <a:t>LoRadar</a:t>
                </a:r>
                <a:r>
                  <a:rPr lang="en" altLang="zh-CN" dirty="0"/>
                  <a:t> fails entirely.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reason is </a:t>
                </a:r>
                <a:r>
                  <a:rPr lang="en" altLang="zh-CN" dirty="0" err="1"/>
                  <a:t>SlideLoRa’s</a:t>
                </a:r>
                <a:r>
                  <a:rPr lang="en" altLang="zh-CN" dirty="0"/>
                  <a:t> fine-grained sliding window and peak-tracking design, which allow it to separate packets of different energy levels much more effectively than the baselines.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Next, we evaluated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under near-far effect, where packets have different SNRs due to distance and environment.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We divided packets into three groups: high-SNR (</a:t>
                </a:r>
                <a:r>
                  <a:rPr lang="en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&gt;</a:t>
                </a:r>
                <a:r>
                  <a:rPr lang="en" altLang="zh-CN" dirty="0"/>
                  <a:t>0 dB), low-SNR (</a:t>
                </a:r>
                <a:r>
                  <a:rPr lang="en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−10</a:t>
                </a:r>
                <a:r>
                  <a:rPr lang="en" altLang="zh-CN" dirty="0"/>
                  <a:t> to 0 dB), and extremely low-SNR (</a:t>
                </a:r>
                <a:r>
                  <a:rPr lang="en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&lt;−10</a:t>
                </a:r>
                <a:r>
                  <a:rPr lang="en" altLang="zh-CN" dirty="0"/>
                  <a:t> dB).</a:t>
                </a:r>
              </a:p>
              <a:p>
                <a:r>
                  <a:rPr lang="en" altLang="zh-CN" dirty="0"/>
                  <a:t>Each group contributed up to 90 packets, for a total of 270.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PDR of high-SNR packets decreases with more concurrency, but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still maintains </a:t>
                </a:r>
                <a:r>
                  <a:rPr lang="en" altLang="zh-CN" b="1" dirty="0"/>
                  <a:t>over 80% PDR</a:t>
                </a:r>
                <a:r>
                  <a:rPr lang="en" altLang="zh-CN" dirty="0"/>
                  <a:t> even with 90 high-SNR packets.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For the more challenging groups, </a:t>
                </a:r>
                <a:r>
                  <a:rPr lang="en" altLang="zh-CN" dirty="0" err="1"/>
                  <a:t>SlideLoRa</a:t>
                </a:r>
                <a:r>
                  <a:rPr lang="en" altLang="zh-CN" dirty="0"/>
                  <a:t> shows a clear advantage. With 270 packets, it achieves </a:t>
                </a:r>
                <a:r>
                  <a:rPr lang="en" altLang="zh-CN" b="1" dirty="0"/>
                  <a:t>50% PDR</a:t>
                </a:r>
                <a:r>
                  <a:rPr lang="en" altLang="zh-CN" dirty="0"/>
                  <a:t> for low-SNR and </a:t>
                </a:r>
                <a:r>
                  <a:rPr lang="en" altLang="zh-CN" b="1" dirty="0"/>
                  <a:t>37%</a:t>
                </a:r>
                <a:r>
                  <a:rPr lang="en" altLang="zh-CN" dirty="0"/>
                  <a:t> for extremely low-SNR packets, while </a:t>
                </a:r>
                <a:r>
                  <a:rPr lang="en" altLang="zh-CN" dirty="0" err="1"/>
                  <a:t>XGate</a:t>
                </a:r>
                <a:r>
                  <a:rPr lang="en" altLang="zh-CN" dirty="0"/>
                  <a:t> only reaches 25% and 15%, and </a:t>
                </a:r>
                <a:r>
                  <a:rPr lang="en" altLang="zh-CN" dirty="0" err="1"/>
                  <a:t>LoRadar</a:t>
                </a:r>
                <a:r>
                  <a:rPr lang="en" altLang="zh-CN" dirty="0"/>
                  <a:t> fails entirely.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reason is </a:t>
                </a:r>
                <a:r>
                  <a:rPr lang="en" altLang="zh-CN" dirty="0" err="1"/>
                  <a:t>SlideLoRa’s</a:t>
                </a:r>
                <a:r>
                  <a:rPr lang="en" altLang="zh-CN" dirty="0"/>
                  <a:t> fine-grained sliding window and peak-tracking design, which allow it to separate packets of different energy levels much more effectively than the baselines.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508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We further evaluated how the sliding step ratio, denoted as </a:t>
                </a:r>
                <a14:m>
                  <m:oMath xmlns:m="http://schemas.openxmlformats.org/officeDocument/2006/math">
                    <m:r>
                      <a:rPr lang="en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en-US" altLang="zh-CN" dirty="0"/>
                  <a:t>(alpha)</a:t>
                </a:r>
                <a:r>
                  <a:rPr lang="el-GR" altLang="zh-CN" dirty="0"/>
                  <a:t>, </a:t>
                </a:r>
                <a:r>
                  <a:rPr lang="en" altLang="zh-CN" dirty="0"/>
                  <a:t>affects packet detection.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A smaller 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r>
                      <a:rPr lang="en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el-GR" altLang="zh-CN" dirty="0"/>
                  <a:t>,</a:t>
                </a:r>
                <a:r>
                  <a:rPr lang="en-US" altLang="zh-CN" dirty="0"/>
                  <a:t> </a:t>
                </a:r>
                <a:r>
                  <a:rPr lang="en" altLang="zh-CN" dirty="0"/>
                  <a:t>means more</a:t>
                </a:r>
                <a:r>
                  <a:rPr lang="en" altLang="zh-CN" baseline="0" dirty="0"/>
                  <a:t> </a:t>
                </a:r>
                <a:r>
                  <a:rPr lang="en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fine-grained sliding</a:t>
                </a:r>
                <a:r>
                  <a:rPr lang="en" altLang="zh-CN" dirty="0"/>
                  <a:t>. In our experiment with more than 180 concurrent packets, we varied</a:t>
                </a:r>
                <a14:m>
                  <m:oMath xmlns:m="http://schemas.openxmlformats.org/officeDocument/2006/math">
                    <m:r>
                      <a:rPr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en-US" altLang="zh-CN" dirty="0"/>
                  <a:t>(alpha)</a:t>
                </a:r>
                <a:r>
                  <a:rPr lang="el-GR" altLang="zh-CN" dirty="0"/>
                  <a:t>, </a:t>
                </a:r>
                <a:r>
                  <a:rPr lang="en" altLang="zh-CN" dirty="0"/>
                  <a:t>from 1/4 to 1/32.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results are clear: when  </a:t>
                </a:r>
                <a14:m>
                  <m:oMath xmlns:m="http://schemas.openxmlformats.org/officeDocument/2006/math">
                    <m:r>
                      <a:rPr lang="en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en-US" altLang="zh-CN" dirty="0"/>
                  <a:t>(alpha)</a:t>
                </a:r>
                <a:r>
                  <a:rPr lang="el-GR" altLang="zh-CN" dirty="0"/>
                  <a:t> </a:t>
                </a:r>
                <a:r>
                  <a:rPr lang="en" altLang="zh-CN" dirty="0"/>
                  <a:t>is reduced to 1/32, detection remains above </a:t>
                </a:r>
                <a:r>
                  <a:rPr lang="en" altLang="zh-CN" b="1" dirty="0"/>
                  <a:t>80% even with 160 concurrent packets</a:t>
                </a:r>
                <a:r>
                  <a:rPr lang="en" altLang="zh-CN" dirty="0"/>
                  <a:t>. 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In contrast, when </a:t>
                </a:r>
                <a14:m>
                  <m:oMath xmlns:m="http://schemas.openxmlformats.org/officeDocument/2006/math">
                    <m:r>
                      <a:rPr lang="en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en-US" altLang="zh-CN" dirty="0"/>
                  <a:t>(alpha) </a:t>
                </a:r>
                <a:r>
                  <a:rPr lang="en" altLang="zh-CN" dirty="0"/>
                  <a:t>is as large as 1/4, performance drops sharply, essentially degrading to conventional LoRa’s periodic upchirp detection.</a:t>
                </a:r>
              </a:p>
              <a:p>
                <a:endParaRPr lang="en" altLang="zh-CN" dirty="0"/>
              </a:p>
              <a:p>
                <a:r>
                  <a:rPr lang="en" altLang="zh-CN" b="1" dirty="0"/>
                  <a:t>This shows that fine-grained sliding is critical for maintaining high detection accuracy in high-concurrency scenarios.</a:t>
                </a:r>
                <a:endParaRPr lang="en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We further evaluated how the sliding step ratio, denoted as </a:t>
                </a:r>
                <a:r>
                  <a:rPr lang="en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𝜶</a:t>
                </a:r>
                <a:r>
                  <a:rPr lang="en-US" altLang="zh-CN" dirty="0"/>
                  <a:t>(alpha)</a:t>
                </a:r>
                <a:r>
                  <a:rPr lang="el-GR" altLang="zh-CN" dirty="0"/>
                  <a:t>, </a:t>
                </a:r>
                <a:r>
                  <a:rPr lang="en" altLang="zh-CN" dirty="0"/>
                  <a:t>affects packet detection.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A smaller </a:t>
                </a:r>
                <a:r>
                  <a:rPr lang="el-GR" altLang="zh-CN" dirty="0"/>
                  <a:t> </a:t>
                </a:r>
                <a:r>
                  <a:rPr lang="en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𝜶</a:t>
                </a:r>
                <a:r>
                  <a:rPr lang="el-GR" altLang="zh-CN" dirty="0"/>
                  <a:t>,</a:t>
                </a:r>
                <a:r>
                  <a:rPr lang="en-US" altLang="zh-CN" dirty="0"/>
                  <a:t> </a:t>
                </a:r>
                <a:r>
                  <a:rPr lang="en" altLang="zh-CN" dirty="0"/>
                  <a:t>means more</a:t>
                </a:r>
                <a:r>
                  <a:rPr lang="en" altLang="zh-CN" baseline="0" dirty="0"/>
                  <a:t> </a:t>
                </a:r>
                <a:r>
                  <a:rPr lang="en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fine-grained sliding</a:t>
                </a:r>
                <a:r>
                  <a:rPr lang="en" altLang="zh-CN" dirty="0"/>
                  <a:t>. In our experiment with more than 180 concurrent packets, we varied</a:t>
                </a:r>
                <a:r>
                  <a:rPr lang="en-US" altLang="zh-CN" sz="1200" b="0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𝜶</a:t>
                </a:r>
                <a:r>
                  <a:rPr lang="en-US" altLang="zh-CN" dirty="0"/>
                  <a:t>(alpha)</a:t>
                </a:r>
                <a:r>
                  <a:rPr lang="el-GR" altLang="zh-CN" dirty="0"/>
                  <a:t>, </a:t>
                </a:r>
                <a:r>
                  <a:rPr lang="en" altLang="zh-CN" dirty="0"/>
                  <a:t>from 1/4 to 1/32.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The results are clear: when  </a:t>
                </a:r>
                <a:r>
                  <a:rPr lang="en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𝜶</a:t>
                </a:r>
                <a:r>
                  <a:rPr lang="en-US" altLang="zh-CN" dirty="0"/>
                  <a:t>(alpha)</a:t>
                </a:r>
                <a:r>
                  <a:rPr lang="el-GR" altLang="zh-CN" dirty="0"/>
                  <a:t> </a:t>
                </a:r>
                <a:r>
                  <a:rPr lang="en" altLang="zh-CN" dirty="0"/>
                  <a:t>is reduced to 1/32, detection remains above </a:t>
                </a:r>
                <a:r>
                  <a:rPr lang="en" altLang="zh-CN" b="1" dirty="0"/>
                  <a:t>80% even with 160 concurrent packets</a:t>
                </a:r>
                <a:r>
                  <a:rPr lang="en" altLang="zh-CN" dirty="0"/>
                  <a:t>. 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In contrast, when </a:t>
                </a:r>
                <a:r>
                  <a:rPr lang="en" altLang="zh-CN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𝜶</a:t>
                </a:r>
                <a:r>
                  <a:rPr lang="en-US" altLang="zh-CN" dirty="0"/>
                  <a:t>(alpha) </a:t>
                </a:r>
                <a:r>
                  <a:rPr lang="en" altLang="zh-CN" dirty="0"/>
                  <a:t>is as large as 1/4, performance drops sharply, essentially degrading to conventional LoRa’s periodic upchirp detection.</a:t>
                </a:r>
              </a:p>
              <a:p>
                <a:endParaRPr lang="en" altLang="zh-CN" dirty="0"/>
              </a:p>
              <a:p>
                <a:r>
                  <a:rPr lang="en" altLang="zh-CN" b="1" dirty="0"/>
                  <a:t>This shows that fine-grained sliding is critical for maintaining high detection accuracy in high-concurrency scenarios.</a:t>
                </a:r>
                <a:endParaRPr lang="en" altLang="zh-CN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029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Finally, we evaluate overhead by defining the detection computation ratio, which is the computation in preamble detection divided by the number of packets detected per sweep.</a:t>
            </a:r>
          </a:p>
          <a:p>
            <a:endParaRPr lang="en" altLang="zh-CN" dirty="0"/>
          </a:p>
          <a:p>
            <a:r>
              <a:rPr lang="en" altLang="zh-CN" dirty="0"/>
              <a:t>In </a:t>
            </a:r>
            <a:r>
              <a:rPr lang="en" altLang="zh-CN" dirty="0" err="1"/>
              <a:t>LoRaWAN</a:t>
            </a:r>
            <a:r>
              <a:rPr lang="en" altLang="zh-CN" dirty="0"/>
              <a:t>, every packet requires its own detection, so the ratio stays nearly constant regardless of concurrency.</a:t>
            </a:r>
          </a:p>
          <a:p>
            <a:endParaRPr lang="en" altLang="zh-CN" dirty="0"/>
          </a:p>
          <a:p>
            <a:r>
              <a:rPr lang="en" altLang="zh-CN" dirty="0" err="1"/>
              <a:t>SlideLoRa</a:t>
            </a:r>
            <a:r>
              <a:rPr lang="en" altLang="zh-CN" dirty="0"/>
              <a:t>, on the other hand, does one more expensive detection per slope group. This initially gives it a higher ratio when only a few packets exist.</a:t>
            </a:r>
          </a:p>
          <a:p>
            <a:endParaRPr lang="en" altLang="zh-CN" dirty="0"/>
          </a:p>
          <a:p>
            <a:r>
              <a:rPr lang="en" altLang="zh-CN" dirty="0"/>
              <a:t>But as concurrency increases, the cost is shared across many packets, so the ratio drops quickly.</a:t>
            </a:r>
          </a:p>
          <a:p>
            <a:endParaRPr lang="en" altLang="zh-CN" dirty="0"/>
          </a:p>
          <a:p>
            <a:r>
              <a:rPr lang="en" altLang="zh-CN" dirty="0"/>
              <a:t>Importantly, once </a:t>
            </a:r>
            <a:r>
              <a:rPr lang="en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dirty="0"/>
              <a:t> reach about </a:t>
            </a:r>
            <a:r>
              <a:rPr lang="en" altLang="zh-CN" b="1" dirty="0"/>
              <a:t>32 concurrent packets</a:t>
            </a:r>
            <a:r>
              <a:rPr lang="en" altLang="zh-CN" dirty="0"/>
              <a:t>, </a:t>
            </a:r>
            <a:r>
              <a:rPr lang="en" altLang="zh-CN" dirty="0" err="1"/>
              <a:t>SlideLoRa’s</a:t>
            </a:r>
            <a:r>
              <a:rPr lang="en" altLang="zh-CN" dirty="0"/>
              <a:t> per-packet computation ratio becomes </a:t>
            </a:r>
            <a:r>
              <a:rPr lang="en" altLang="zh-CN" b="1" dirty="0"/>
              <a:t>lower than </a:t>
            </a:r>
            <a:r>
              <a:rPr lang="en" altLang="zh-CN" b="1" dirty="0" err="1"/>
              <a:t>LoRaWAN’s</a:t>
            </a:r>
            <a:r>
              <a:rPr lang="en" altLang="zh-CN" dirty="0"/>
              <a:t>, making it more efficient under realistic, high-concurrency conditions.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686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To </a:t>
            </a:r>
            <a:r>
              <a:rPr lang="en-US" altLang="zh-CN" baseline="0" dirty="0"/>
              <a:t>summarize</a:t>
            </a:r>
            <a:r>
              <a:rPr lang="en" altLang="zh-CN" dirty="0"/>
              <a:t>:</a:t>
            </a:r>
          </a:p>
          <a:p>
            <a:endParaRPr lang="en" altLang="zh-CN" dirty="0"/>
          </a:p>
          <a:p>
            <a:r>
              <a:rPr lang="en" altLang="zh-CN" b="1" dirty="0" err="1"/>
              <a:t>SlideLoRa</a:t>
            </a:r>
            <a:r>
              <a:rPr lang="en" altLang="zh-CN" dirty="0"/>
              <a:t> is, to our knowledge, the </a:t>
            </a:r>
            <a:r>
              <a:rPr lang="en" altLang="zh-CN" b="1" dirty="0"/>
              <a:t>first system</a:t>
            </a:r>
            <a:r>
              <a:rPr lang="en" altLang="zh-CN" dirty="0"/>
              <a:t> that can </a:t>
            </a:r>
            <a:r>
              <a:rPr lang="en" altLang="zh-CN" b="1" dirty="0"/>
              <a:t>efficiently and reliably</a:t>
            </a:r>
            <a:r>
              <a:rPr lang="en" altLang="zh-CN" dirty="0"/>
              <a:t> monitor </a:t>
            </a:r>
            <a:r>
              <a:rPr lang="en" altLang="zh-CN" b="1" dirty="0"/>
              <a:t>all logical-channel activities</a:t>
            </a:r>
            <a:r>
              <a:rPr lang="en" altLang="zh-CN" dirty="0"/>
              <a:t> in a LoRa network </a:t>
            </a:r>
            <a:r>
              <a:rPr lang="en" altLang="zh-CN" b="1" dirty="0"/>
              <a:t>under poor channel conditions</a:t>
            </a:r>
            <a:r>
              <a:rPr lang="en" altLang="zh-CN" dirty="0"/>
              <a:t>—and it works </a:t>
            </a:r>
            <a:r>
              <a:rPr lang="en" altLang="zh-CN" b="1" dirty="0"/>
              <a:t>without any prior knowledge</a:t>
            </a:r>
            <a:r>
              <a:rPr lang="en" altLang="zh-CN" dirty="0"/>
              <a:t> of the incoming packets.</a:t>
            </a:r>
          </a:p>
          <a:p>
            <a:endParaRPr lang="en" altLang="zh-CN" dirty="0"/>
          </a:p>
          <a:p>
            <a:r>
              <a:rPr lang="en" altLang="zh-CN" dirty="0"/>
              <a:t>We introduced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a novel peak feature XXX</a:t>
            </a:r>
          </a:p>
          <a:p>
            <a:endParaRPr lang="en" altLang="zh-CN" dirty="0"/>
          </a:p>
          <a:p>
            <a:r>
              <a:rPr lang="en" altLang="zh-CN" dirty="0"/>
              <a:t>In evaluation, </a:t>
            </a:r>
            <a:r>
              <a:rPr lang="en" altLang="zh-CN" b="1" dirty="0" err="1"/>
              <a:t>SlideLoRa</a:t>
            </a:r>
            <a:r>
              <a:rPr lang="en" altLang="zh-CN" b="1" dirty="0"/>
              <a:t> achieves a 1.7× higher packet-detection rate</a:t>
            </a:r>
            <a:r>
              <a:rPr lang="en" altLang="zh-CN" dirty="0"/>
              <a:t> compared with state-of-the-art systems.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2326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Thank you for listening. I’m happy to take questions.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963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Our goal is: </a:t>
            </a:r>
            <a:r>
              <a:rPr lang="en" altLang="zh-CN" b="1" dirty="0"/>
              <a:t>connect over 1,000 LoRa nodes per gateway under poor channel conditions</a:t>
            </a:r>
            <a:r>
              <a:rPr lang="en" altLang="zh-CN" dirty="0"/>
              <a:t>—</a:t>
            </a:r>
          </a:p>
          <a:p>
            <a:endParaRPr lang="en" altLang="zh-CN" dirty="0"/>
          </a:p>
          <a:p>
            <a:r>
              <a:rPr lang="en" altLang="zh-CN" dirty="0"/>
              <a:t>think city-scale sensing or harsh outdoor environments where reliability really matters. That scalability target drives this</a:t>
            </a:r>
            <a:r>
              <a:rPr lang="zh-CN" altLang="en-US" dirty="0"/>
              <a:t> </a:t>
            </a:r>
            <a:r>
              <a:rPr lang="en-US" altLang="zh-CN" dirty="0"/>
              <a:t>paper </a:t>
            </a:r>
            <a:r>
              <a:rPr lang="en" altLang="zh-CN" dirty="0"/>
              <a:t>you’ll see today.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99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bit of PHY background to set the stage.</a:t>
            </a:r>
          </a:p>
          <a:p>
            <a:br>
              <a:rPr lang="en" altLang="zh-CN" dirty="0"/>
            </a:br>
            <a:r>
              <a:rPr lang="en" altLang="zh-CN" dirty="0"/>
              <a:t>LoRa uses </a:t>
            </a:r>
            <a:r>
              <a:rPr lang="en" altLang="zh-CN" b="1" dirty="0"/>
              <a:t>Chirp Spread Spectrum</a:t>
            </a:r>
            <a:r>
              <a:rPr lang="en" altLang="zh-CN" dirty="0"/>
              <a:t>. Each symbol’s </a:t>
            </a:r>
            <a:r>
              <a:rPr lang="en" altLang="zh-CN" b="1" dirty="0"/>
              <a:t>initial frequency</a:t>
            </a:r>
            <a:r>
              <a:rPr lang="en" altLang="zh-CN" dirty="0"/>
              <a:t> encodes data. Two LoRa</a:t>
            </a:r>
            <a:r>
              <a:rPr lang="zh-CN" altLang="en-US" dirty="0"/>
              <a:t> </a:t>
            </a:r>
            <a:r>
              <a:rPr lang="en" altLang="zh-CN" dirty="0"/>
              <a:t>parameters matter a lot for us: </a:t>
            </a:r>
            <a:r>
              <a:rPr lang="en" altLang="zh-CN" b="1" dirty="0"/>
              <a:t>Spread Factor (SF 6 to 12)</a:t>
            </a:r>
            <a:r>
              <a:rPr lang="en" altLang="zh-CN" dirty="0"/>
              <a:t> and </a:t>
            </a:r>
            <a:r>
              <a:rPr lang="en" altLang="zh-CN" b="1" dirty="0"/>
              <a:t>Bandwidth (BW 62.5 and 125 and 250 and 500 kHz)</a:t>
            </a:r>
            <a:r>
              <a:rPr lang="en" altLang="zh-CN" dirty="0"/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22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</a:t>
            </a:r>
            <a:r>
              <a:rPr lang="en" altLang="zh-CN" dirty="0" err="1"/>
              <a:t>LoRaWAN</a:t>
            </a:r>
            <a:r>
              <a:rPr lang="en" altLang="zh-CN" dirty="0"/>
              <a:t>, a </a:t>
            </a:r>
            <a:r>
              <a:rPr lang="en" altLang="zh-CN" b="1" dirty="0"/>
              <a:t>logical channel</a:t>
            </a:r>
            <a:r>
              <a:rPr lang="en" altLang="zh-CN" dirty="0"/>
              <a:t> is defined by the triple </a:t>
            </a:r>
            <a:r>
              <a:rPr lang="en" altLang="zh-CN" b="1" dirty="0"/>
              <a:t>〈center frequency, Spread Factor, Bandwidth〉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design of LoRa, it actually provides diverse and flexible channel configurations to support massive IoT communications.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bandwidth and central frequency to occupy a narrow-band physical channel in the spectrum.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As you can see in the figure, we show an example where three different logical channel packets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can be transmitted simultaneously within 500kHz bandwidth</a:t>
            </a:r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80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Because different Spread Factors can coexist on the same frequency—and multiple bandwidths can partition the spectrum—</a:t>
            </a:r>
            <a:r>
              <a:rPr lang="en" altLang="zh-CN" b="1" dirty="0"/>
              <a:t>thousands of logical channels</a:t>
            </a:r>
            <a:r>
              <a:rPr lang="en" altLang="zh-CN" dirty="0"/>
              <a:t> are available for concurrent transmissions in ISM band</a:t>
            </a:r>
            <a:r>
              <a:rPr lang="en-US" altLang="zh-CN" dirty="0"/>
              <a:t>s.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US902 to 928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an example, the ISM band has a 26MHz spectrum.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use BW 125kHz, we can get more than 200 physical channels.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all spread factors, we can get thousands of logical channels.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Considering more BW settings, this number could be even larger.</a:t>
            </a:r>
          </a:p>
          <a:p>
            <a:endParaRPr lang="en" altLang="zh-CN" dirty="0"/>
          </a:p>
          <a:p>
            <a:r>
              <a:rPr lang="en" altLang="zh-CN" dirty="0"/>
              <a:t>That’s a huge concurrency opportunity, but it also makes </a:t>
            </a:r>
            <a:r>
              <a:rPr lang="en" altLang="zh-CN" b="1" dirty="0"/>
              <a:t>cross-channel activity monitoring</a:t>
            </a:r>
            <a:r>
              <a:rPr lang="en" altLang="zh-CN" dirty="0"/>
              <a:t> extremely challenging.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728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Many prior works attempt </a:t>
            </a:r>
            <a:r>
              <a:rPr lang="en" altLang="zh-CN" b="1" dirty="0"/>
              <a:t>concurrent packet detection across logical channels</a:t>
            </a:r>
            <a:r>
              <a:rPr lang="en" altLang="zh-CN" dirty="0"/>
              <a:t>. Roughly, there are two families:</a:t>
            </a:r>
          </a:p>
          <a:p>
            <a:endParaRPr lang="en" altLang="zh-CN" dirty="0"/>
          </a:p>
          <a:p>
            <a:r>
              <a:rPr lang="en" altLang="zh-CN" b="1" dirty="0"/>
              <a:t>Correlation-based</a:t>
            </a:r>
            <a:r>
              <a:rPr lang="en" altLang="zh-CN" dirty="0"/>
              <a:t> (such as  </a:t>
            </a:r>
            <a:r>
              <a:rPr lang="en" altLang="zh-CN" b="1" dirty="0" err="1"/>
              <a:t>LoRadar</a:t>
            </a:r>
            <a:r>
              <a:rPr lang="en" altLang="zh-CN" dirty="0"/>
              <a:t>, accepted by INFOCOM 2022 ): good idea, but </a:t>
            </a:r>
            <a:r>
              <a:rPr lang="en" altLang="zh-CN" b="1" dirty="0"/>
              <a:t>scalability</a:t>
            </a:r>
            <a:r>
              <a:rPr lang="en" altLang="zh-CN" dirty="0"/>
              <a:t> is the bottleneck.</a:t>
            </a:r>
          </a:p>
          <a:p>
            <a:endParaRPr lang="en" altLang="zh-CN" b="1" dirty="0"/>
          </a:p>
          <a:p>
            <a:r>
              <a:rPr lang="en" altLang="zh-CN" b="1" dirty="0" err="1"/>
              <a:t>Dechirp</a:t>
            </a:r>
            <a:r>
              <a:rPr lang="en" altLang="zh-CN" b="1" dirty="0"/>
              <a:t>-based</a:t>
            </a:r>
            <a:r>
              <a:rPr lang="en" altLang="zh-CN" dirty="0"/>
              <a:t> (such as </a:t>
            </a:r>
            <a:r>
              <a:rPr lang="en" altLang="zh-CN" b="1" dirty="0" err="1"/>
              <a:t>XGate</a:t>
            </a:r>
            <a:r>
              <a:rPr lang="en" altLang="zh-CN" dirty="0"/>
              <a:t>, accepted by  </a:t>
            </a:r>
            <a:r>
              <a:rPr lang="en" altLang="zh-CN" dirty="0" err="1"/>
              <a:t>MobiCom</a:t>
            </a:r>
            <a:r>
              <a:rPr lang="en" altLang="zh-CN" dirty="0"/>
              <a:t> 2024): efficient, but tends to </a:t>
            </a:r>
            <a:r>
              <a:rPr lang="en" altLang="zh-CN" b="1" dirty="0"/>
              <a:t>fail under low SNR</a:t>
            </a:r>
            <a:r>
              <a:rPr lang="en" altLang="zh-CN" dirty="0"/>
              <a:t>.</a:t>
            </a:r>
            <a:br>
              <a:rPr lang="en" altLang="zh-CN" dirty="0"/>
            </a:b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78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So the open question is: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1" dirty="0"/>
              <a:t>Is it possible XXX </a:t>
            </a:r>
            <a:br>
              <a:rPr lang="en" altLang="zh-CN" dirty="0"/>
            </a:b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This is the core design target of </a:t>
            </a:r>
            <a:r>
              <a:rPr lang="en" altLang="zh-CN" b="1" dirty="0" err="1"/>
              <a:t>SlideLoRa</a:t>
            </a:r>
            <a:r>
              <a:rPr lang="en" altLang="zh-CN" dirty="0"/>
              <a:t>.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274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 going into the method details, let’s first look at the high-level workflows of </a:t>
            </a:r>
            <a:r>
              <a:rPr lang="zh-CN" altLang="en-US" dirty="0"/>
              <a:t> </a:t>
            </a:r>
            <a:r>
              <a:rPr lang="en-US" altLang="zh-CN" dirty="0" err="1"/>
              <a:t>SlideLoRa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we start with unknown packets in the </a:t>
            </a:r>
            <a:r>
              <a:rPr lang="en" altLang="zh-CN" b="1" dirty="0"/>
              <a:t>wireless channel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r>
              <a:rPr lang="en" altLang="zh-CN" dirty="0" err="1"/>
              <a:t>SlideLoRa</a:t>
            </a:r>
            <a:r>
              <a:rPr lang="zh-CN" altLang="en-US" dirty="0"/>
              <a:t> </a:t>
            </a:r>
            <a:r>
              <a:rPr lang="en" altLang="zh-CN" dirty="0"/>
              <a:t>uses an expanded demodulation window during packet detection</a:t>
            </a:r>
            <a:r>
              <a:rPr lang="zh-CN" altLang="en-US" dirty="0"/>
              <a:t> </a:t>
            </a:r>
            <a:r>
              <a:rPr lang="en" altLang="zh-CN" dirty="0"/>
              <a:t>and slides this window at a fine-grained level for </a:t>
            </a:r>
            <a:r>
              <a:rPr lang="en" altLang="zh-CN" dirty="0" err="1"/>
              <a:t>dechirp</a:t>
            </a:r>
            <a:r>
              <a:rPr lang="en" altLang="zh-CN" dirty="0"/>
              <a:t>.</a:t>
            </a:r>
            <a:endParaRPr lang="en-US" altLang="zh-CN" dirty="0"/>
          </a:p>
          <a:p>
            <a:endParaRPr lang="en" altLang="zh-CN" dirty="0"/>
          </a:p>
          <a:p>
            <a:r>
              <a:rPr lang="en" altLang="zh-CN" dirty="0"/>
              <a:t>During the </a:t>
            </a:r>
            <a:r>
              <a:rPr lang="en" altLang="zh-CN" b="1" dirty="0"/>
              <a:t>packet detection</a:t>
            </a:r>
            <a:r>
              <a:rPr lang="en" altLang="zh-CN" dirty="0"/>
              <a:t>, </a:t>
            </a:r>
            <a:r>
              <a:rPr lang="en" altLang="zh-CN" dirty="0" err="1"/>
              <a:t>SlideLoRa</a:t>
            </a:r>
            <a:r>
              <a:rPr lang="en" altLang="zh-CN" dirty="0"/>
              <a:t> do </a:t>
            </a:r>
            <a:r>
              <a:rPr lang="en" altLang="zh-CN" b="1" dirty="0"/>
              <a:t>symbol peak tracking</a:t>
            </a:r>
            <a:r>
              <a:rPr lang="en" altLang="zh-CN" dirty="0"/>
              <a:t>, </a:t>
            </a:r>
            <a:r>
              <a:rPr lang="en" altLang="zh-CN" b="1" dirty="0"/>
              <a:t>peak-sequence matching</a:t>
            </a:r>
            <a:r>
              <a:rPr lang="en" altLang="zh-CN" dirty="0"/>
              <a:t>, </a:t>
            </a:r>
            <a:r>
              <a:rPr lang="en" altLang="zh-CN" b="1" dirty="0"/>
              <a:t>LoRa parameter extraction</a:t>
            </a:r>
            <a:r>
              <a:rPr lang="en" altLang="zh-CN" dirty="0"/>
              <a:t>,  </a:t>
            </a:r>
            <a:r>
              <a:rPr lang="en" altLang="zh-CN" b="1" dirty="0"/>
              <a:t>window alignment and frequency evaluation</a:t>
            </a:r>
            <a:r>
              <a:rPr lang="en" altLang="zh-CN" dirty="0"/>
              <a:t>. </a:t>
            </a:r>
          </a:p>
          <a:p>
            <a:endParaRPr lang="en" altLang="zh-CN" dirty="0"/>
          </a:p>
          <a:p>
            <a:r>
              <a:rPr lang="en" altLang="zh-CN" dirty="0"/>
              <a:t>In order to ensure that the frequency domain features can still be recovered in the case of poor channel condition, we also design three robust algorithms for </a:t>
            </a:r>
            <a:r>
              <a:rPr lang="en" altLang="zh-CN" dirty="0" err="1"/>
              <a:t>SlideLoRa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Finally, the </a:t>
            </a:r>
            <a:r>
              <a:rPr lang="en" altLang="zh-CN" b="1" dirty="0"/>
              <a:t>packet detailed parameters</a:t>
            </a:r>
            <a:r>
              <a:rPr lang="en" altLang="zh-CN" dirty="0"/>
              <a:t> are then passed to a </a:t>
            </a:r>
            <a:r>
              <a:rPr lang="en" altLang="zh-CN" b="1" dirty="0"/>
              <a:t>standard LoRa demodulator and decoder</a:t>
            </a:r>
            <a:r>
              <a:rPr lang="en" altLang="zh-CN" dirty="0"/>
              <a:t> to recover the </a:t>
            </a:r>
            <a:r>
              <a:rPr lang="en" altLang="zh-CN" b="1" dirty="0"/>
              <a:t>payload data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191CF-9023-7448-A4FE-F95F01ED6D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79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0AE34-A3C7-2AFE-2B8A-7F9559D04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E4628B-F15E-159A-1A9E-8223EDE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E87110-EE02-1A14-3078-B15C035F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3F6EE-0521-F09B-1185-EEFBB51D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48273-AC59-B386-27F5-1132FCBB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73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763A1-CCB3-94D8-BFDA-1AF2DAC1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C947D6-13A6-AF92-3BB3-E6F2A7DF4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3D0E5-3E3B-980E-1887-6A20F704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3CC9E0-E8DD-9955-D7DF-7FF6CBA8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A4301-60AC-974B-8D5D-A5370811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10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7D3AF4-14B7-1A50-534E-1BE91A416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A169F4-CD5A-B017-C2F7-A100785AF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EA25D-FE5B-FFB4-4414-1A32DABE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DDF6A-7A6B-FD7A-10DE-A1E48CC8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5E487-7EF1-8B52-3C43-81CFDA33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65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B859A-6EBE-E55B-742E-41C24002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BE92B-9954-214B-14DE-B7EFCD96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4629A-58B2-732E-F202-A3DABF81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02D337-67FE-BDCB-2ADD-B5CED347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D746F-2BF2-61D0-032E-C9A54A1B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19A77-DF6A-2142-132F-3275D7B9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D0EBAB-47FA-A2EE-81EB-728494E1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DDAE6-62D6-4781-171A-34C18E62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A0E44-F70E-8F8C-FFB8-28884721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08A0F-5280-9E66-75D1-086A63F5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65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F8F9-F6C1-C8AB-409E-CFC7DE43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9C07BF-48BE-F60A-8A6C-44ABBB0C5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66BB3B-59C3-5ECF-8A0A-D5F0CD2CB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80E0F-E003-CD07-DDFF-C09A6083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B9F4F5-DA0E-C230-E91E-1BA72275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672FEE-22A9-0A8F-911D-37EF158D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42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B064C-52FE-3D5A-F719-79C30853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CF430F-C340-0CC8-26DE-4B4EA60DB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AEB600-92C3-9EEC-77B9-19CAC4308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0264A9-3932-E614-E4D0-36B68B5DE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3A5365-47D0-E888-E12C-956174265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EC132F0-DC6F-66C2-862B-D53A0066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6C3FB7-9524-AD51-F733-F2E56275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7F00ED-4059-BB22-FE20-358ADC10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365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581DB-D955-BA5A-8419-6E8F47A2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88613B-95F9-0F6E-9675-B8029DEF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477529-98E6-FEDD-DA4C-3DE2C12A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C91480-1EC0-1C2D-C78F-0C8E4D10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57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2DFE0-67CC-FDC2-B098-387EFC31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0A434E-725B-7C71-C201-5ED620DE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7371D3-73A4-01D0-2435-0E312C1D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37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2906-6698-879F-7281-6CAABC5D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26ACC-97E9-F673-F3E0-C97E05B2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7CDC39-543F-34F3-08C3-88F4E0BF9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0ACDF-5FD6-1701-7161-699FC22D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81E25-2B01-84B8-1723-205FBED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37EF0-6FFF-9851-3803-1E578274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03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E08E-0943-3B28-CD72-54779A28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96C5C4-1932-A68B-D460-4A31A8085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B0611-DD1E-C932-8CB7-89BEB7A73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143072-31DD-0B2E-A9E8-F90EE3D1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5496A-337D-D0B0-4F01-CEF96B24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779469-13F2-A45D-86DD-61F42C1F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44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BB7ADD-F361-9FB2-A9EF-DB1D9D5B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8619D5-40AF-F1B9-8E88-9184439CA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DAB86D-729C-3E8A-81C6-5B6AFB552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C3EF7-EB0B-A846-AF86-19D16D4CAC72}" type="datetimeFigureOut">
              <a:rPr kumimoji="1" lang="zh-CN" altLang="en-US" smtClean="0"/>
              <a:t>2025/9/24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2EAB18-5B61-CE06-EF71-849BEC0EE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668AE8-1360-7DD7-4E8B-27CAE4805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E2472E-FE65-7D46-9E58-1302A0F016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47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DE1194-E03C-A767-E124-B8C2E54B0CBC}"/>
              </a:ext>
            </a:extLst>
          </p:cNvPr>
          <p:cNvSpPr txBox="1"/>
          <p:nvPr/>
        </p:nvSpPr>
        <p:spPr>
          <a:xfrm>
            <a:off x="271848" y="271849"/>
            <a:ext cx="5824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 ICNP 2025, </a:t>
            </a:r>
            <a:r>
              <a:rPr lang="en" altLang="zh-CN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 22-25,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Seoul, South Korea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5FDD91-2083-257F-0D54-58C0CAC24ADA}"/>
              </a:ext>
            </a:extLst>
          </p:cNvPr>
          <p:cNvSpPr txBox="1"/>
          <p:nvPr/>
        </p:nvSpPr>
        <p:spPr>
          <a:xfrm>
            <a:off x="495631" y="1699161"/>
            <a:ext cx="11416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kumimoji="1" lang="en-US" altLang="zh-CN" sz="40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Reliable Channel Activity Monitoring across Massive Logical Channels in LoRa Networks</a:t>
            </a:r>
            <a:endParaRPr lang="zh-CN" altLang="en-US" sz="40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676030-9E73-CEDB-B09D-43D47DD83331}"/>
              </a:ext>
            </a:extLst>
          </p:cNvPr>
          <p:cNvSpPr txBox="1"/>
          <p:nvPr/>
        </p:nvSpPr>
        <p:spPr>
          <a:xfrm>
            <a:off x="495631" y="2997200"/>
            <a:ext cx="11416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Jiamin JIANG</a:t>
            </a:r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sz="24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Shiming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YU</a:t>
            </a:r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Hao WANG</a:t>
            </a:r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sz="24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Haiyang LI</a:t>
            </a:r>
            <a:r>
              <a:rPr kumimoji="1" lang="en-US" altLang="zh-CN" sz="2400" b="1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sz="24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Yuanqing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ZHENG</a:t>
            </a:r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Lu WANG</a:t>
            </a:r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/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Nankai University, Tianjin, China</a:t>
            </a:r>
          </a:p>
          <a:p>
            <a:pPr algn="ctr"/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Hong Kong Polytechnic University, Hong Kong, China</a:t>
            </a:r>
          </a:p>
          <a:p>
            <a:pPr algn="ctr"/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Wuhan University, Wuhan, China</a:t>
            </a:r>
          </a:p>
          <a:p>
            <a:pPr algn="ctr"/>
            <a:r>
              <a:rPr kumimoji="1" lang="en-US" altLang="zh-CN" sz="2400" b="0" cap="none" spc="0" baseline="30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zh-CN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Shenzhen University, Shenzhen, China</a:t>
            </a:r>
            <a:endParaRPr lang="zh-CN" altLang="en-US" sz="2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E2F9F0-0C2D-58B0-1ACD-8E730D34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5" y="5007256"/>
            <a:ext cx="1620000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B86259-F2F0-D220-71DB-48CA8C27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579" y="5218232"/>
            <a:ext cx="5766235" cy="10941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F68BD5-B7DB-9457-4D6F-FF0548305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458" y="4965415"/>
            <a:ext cx="1620000" cy="16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CF3838-61B9-0D8F-D39A-5A1387AF4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606" y="494860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7E40-B6EA-B831-3C52-DB95557B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2FD691E-E745-8045-4C14-4D21F602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94425E-4F39-5C4D-0F90-5AB7E1C3FBD0}"/>
              </a:ext>
            </a:extLst>
          </p:cNvPr>
          <p:cNvSpPr txBox="1"/>
          <p:nvPr/>
        </p:nvSpPr>
        <p:spPr>
          <a:xfrm>
            <a:off x="605715" y="1353024"/>
            <a:ext cx="1130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Energy leakage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occurs when the window doesn’t fully cover a chirp, and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efficiency is low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because different logical channels require multiple scan rounds across SF/BW combinations.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855F892-CF4B-942C-78E1-BD262CFBEBA8}"/>
              </a:ext>
            </a:extLst>
          </p:cNvPr>
          <p:cNvCxnSpPr>
            <a:cxnSpLocks/>
          </p:cNvCxnSpPr>
          <p:nvPr/>
        </p:nvCxnSpPr>
        <p:spPr>
          <a:xfrm>
            <a:off x="1570394" y="4671766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8591F37-D145-87D3-105D-0FBA2FC538CF}"/>
              </a:ext>
            </a:extLst>
          </p:cNvPr>
          <p:cNvCxnSpPr>
            <a:cxnSpLocks/>
          </p:cNvCxnSpPr>
          <p:nvPr/>
        </p:nvCxnSpPr>
        <p:spPr>
          <a:xfrm flipV="1">
            <a:off x="1583018" y="2780344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2BAB727-60DA-18BB-FBA1-04CA1BBF10EC}"/>
              </a:ext>
            </a:extLst>
          </p:cNvPr>
          <p:cNvSpPr txBox="1"/>
          <p:nvPr/>
        </p:nvSpPr>
        <p:spPr>
          <a:xfrm>
            <a:off x="1595643" y="2609057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A9AA8DE-4D37-4E50-3DFA-D178DABC8D79}"/>
              </a:ext>
            </a:extLst>
          </p:cNvPr>
          <p:cNvCxnSpPr>
            <a:cxnSpLocks/>
          </p:cNvCxnSpPr>
          <p:nvPr/>
        </p:nvCxnSpPr>
        <p:spPr>
          <a:xfrm flipV="1">
            <a:off x="1823690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599407-5D01-907F-CC3C-0DB88A2C1E47}"/>
              </a:ext>
            </a:extLst>
          </p:cNvPr>
          <p:cNvGrpSpPr/>
          <p:nvPr/>
        </p:nvGrpSpPr>
        <p:grpSpPr>
          <a:xfrm>
            <a:off x="1918056" y="4017686"/>
            <a:ext cx="476099" cy="648088"/>
            <a:chOff x="1918056" y="4017686"/>
            <a:chExt cx="476099" cy="648088"/>
          </a:xfrm>
        </p:grpSpPr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397BDFEF-6840-DD1E-15DE-C2C822DD3C5E}"/>
                </a:ext>
              </a:extLst>
            </p:cNvPr>
            <p:cNvCxnSpPr>
              <a:cxnSpLocks/>
            </p:cNvCxnSpPr>
            <p:nvPr/>
          </p:nvCxnSpPr>
          <p:spPr>
            <a:xfrm>
              <a:off x="1918056" y="4020482"/>
              <a:ext cx="476099" cy="64529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1759D95-2DC0-D703-5BB0-9CBCA0259E7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918056" y="4017686"/>
              <a:ext cx="476099" cy="64808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8F4CD50-EED0-C960-3EDF-08DD503FC447}"/>
              </a:ext>
            </a:extLst>
          </p:cNvPr>
          <p:cNvCxnSpPr>
            <a:cxnSpLocks/>
          </p:cNvCxnSpPr>
          <p:nvPr/>
        </p:nvCxnSpPr>
        <p:spPr>
          <a:xfrm flipV="1">
            <a:off x="2299789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254C40-5671-EA28-274A-D849221B6D16}"/>
              </a:ext>
            </a:extLst>
          </p:cNvPr>
          <p:cNvCxnSpPr>
            <a:cxnSpLocks/>
          </p:cNvCxnSpPr>
          <p:nvPr/>
        </p:nvCxnSpPr>
        <p:spPr>
          <a:xfrm flipV="1">
            <a:off x="2768373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D80899F-4DB6-A68D-83B6-021A833A1EFA}"/>
              </a:ext>
            </a:extLst>
          </p:cNvPr>
          <p:cNvCxnSpPr>
            <a:cxnSpLocks/>
          </p:cNvCxnSpPr>
          <p:nvPr/>
        </p:nvCxnSpPr>
        <p:spPr>
          <a:xfrm flipV="1">
            <a:off x="3244472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7EA7E85-C2C6-6D20-93FF-3ACF5A0E3C70}"/>
              </a:ext>
            </a:extLst>
          </p:cNvPr>
          <p:cNvCxnSpPr>
            <a:cxnSpLocks/>
          </p:cNvCxnSpPr>
          <p:nvPr/>
        </p:nvCxnSpPr>
        <p:spPr>
          <a:xfrm>
            <a:off x="2010331" y="4816137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CE248FF2-6853-8E7D-75F6-B011AF6C2A63}"/>
              </a:ext>
            </a:extLst>
          </p:cNvPr>
          <p:cNvSpPr/>
          <p:nvPr/>
        </p:nvSpPr>
        <p:spPr>
          <a:xfrm>
            <a:off x="2715725" y="4509744"/>
            <a:ext cx="221673" cy="223982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1FCFA2-BEED-9699-C9CB-1F47163E7977}"/>
              </a:ext>
            </a:extLst>
          </p:cNvPr>
          <p:cNvSpPr txBox="1"/>
          <p:nvPr/>
        </p:nvSpPr>
        <p:spPr>
          <a:xfrm>
            <a:off x="4155446" y="4719336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7A18006-940A-A0CF-967E-CC1E2B25CCE7}"/>
              </a:ext>
            </a:extLst>
          </p:cNvPr>
          <p:cNvCxnSpPr>
            <a:cxnSpLocks/>
          </p:cNvCxnSpPr>
          <p:nvPr/>
        </p:nvCxnSpPr>
        <p:spPr>
          <a:xfrm>
            <a:off x="3007149" y="2819914"/>
            <a:ext cx="2034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AC39857-E237-9158-83F8-C64F9AF2AFCF}"/>
              </a:ext>
            </a:extLst>
          </p:cNvPr>
          <p:cNvSpPr txBox="1"/>
          <p:nvPr/>
        </p:nvSpPr>
        <p:spPr>
          <a:xfrm>
            <a:off x="444500" y="5490534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Even though many works attempt to recover these energy leakage, cross-channel interference and near-far effect still prevent full energy recovery.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CCE259-5FC0-0425-FA38-4C7DB7A6D112}"/>
              </a:ext>
            </a:extLst>
          </p:cNvPr>
          <p:cNvSpPr txBox="1"/>
          <p:nvPr/>
        </p:nvSpPr>
        <p:spPr>
          <a:xfrm>
            <a:off x="1128340" y="3919835"/>
            <a:ext cx="187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Up-chirp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244AA54-D05A-84AD-6DBF-A63487891039}"/>
              </a:ext>
            </a:extLst>
          </p:cNvPr>
          <p:cNvCxnSpPr>
            <a:cxnSpLocks/>
          </p:cNvCxnSpPr>
          <p:nvPr/>
        </p:nvCxnSpPr>
        <p:spPr>
          <a:xfrm flipH="1" flipV="1">
            <a:off x="2172576" y="4229207"/>
            <a:ext cx="778664" cy="220311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D569398F-770E-3092-929B-8D7810107B6B}"/>
              </a:ext>
            </a:extLst>
          </p:cNvPr>
          <p:cNvSpPr txBox="1"/>
          <p:nvPr/>
        </p:nvSpPr>
        <p:spPr>
          <a:xfrm>
            <a:off x="3173629" y="2590152"/>
            <a:ext cx="241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:SF9, BW250kHZ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04781D4-445A-E4DA-9CBD-A25139CCB654}"/>
              </a:ext>
            </a:extLst>
          </p:cNvPr>
          <p:cNvGrpSpPr/>
          <p:nvPr/>
        </p:nvGrpSpPr>
        <p:grpSpPr>
          <a:xfrm>
            <a:off x="5921482" y="2745028"/>
            <a:ext cx="4293508" cy="2515874"/>
            <a:chOff x="5921482" y="2745028"/>
            <a:chExt cx="4293508" cy="2515874"/>
          </a:xfrm>
        </p:grpSpPr>
        <p:pic>
          <p:nvPicPr>
            <p:cNvPr id="4" name="Picture 17">
              <a:extLst>
                <a:ext uri="{FF2B5EF4-FFF2-40B4-BE49-F238E27FC236}">
                  <a16:creationId xmlns:a16="http://schemas.microsoft.com/office/drawing/2014/main" id="{DD93F252-8EEA-157B-1F43-A577A8C84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6401300" y="3946213"/>
              <a:ext cx="2729975" cy="727767"/>
            </a:xfrm>
            <a:prstGeom prst="rect">
              <a:avLst/>
            </a:prstGeom>
          </p:spPr>
        </p:pic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23A6958F-0EDA-39E5-016D-63A784FA7E8C}"/>
                </a:ext>
              </a:extLst>
            </p:cNvPr>
            <p:cNvSpPr txBox="1"/>
            <p:nvPr/>
          </p:nvSpPr>
          <p:spPr>
            <a:xfrm rot="10800000">
              <a:off x="5921482" y="2812467"/>
              <a:ext cx="492443" cy="16370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Signal strength</a:t>
              </a:r>
            </a:p>
          </p:txBody>
        </p:sp>
        <p:cxnSp>
          <p:nvCxnSpPr>
            <p:cNvPr id="6" name="Straight Arrow Connector 37">
              <a:extLst>
                <a:ext uri="{FF2B5EF4-FFF2-40B4-BE49-F238E27FC236}">
                  <a16:creationId xmlns:a16="http://schemas.microsoft.com/office/drawing/2014/main" id="{72AFB8A3-4D28-E99A-54D1-C5F4C5DD4880}"/>
                </a:ext>
              </a:extLst>
            </p:cNvPr>
            <p:cNvCxnSpPr/>
            <p:nvPr/>
          </p:nvCxnSpPr>
          <p:spPr>
            <a:xfrm flipV="1">
              <a:off x="7048372" y="3911614"/>
              <a:ext cx="0" cy="740843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7">
              <a:extLst>
                <a:ext uri="{FF2B5EF4-FFF2-40B4-BE49-F238E27FC236}">
                  <a16:creationId xmlns:a16="http://schemas.microsoft.com/office/drawing/2014/main" id="{1EAD2FEB-6679-1BF4-0300-834B8B7D6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452" y="4374904"/>
              <a:ext cx="0" cy="277553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B8CE190-633A-DEFB-837A-95E7AB3707B0}"/>
                </a:ext>
              </a:extLst>
            </p:cNvPr>
            <p:cNvSpPr txBox="1"/>
            <p:nvPr/>
          </p:nvSpPr>
          <p:spPr>
            <a:xfrm>
              <a:off x="8178434" y="4891570"/>
              <a:ext cx="1879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Energy Leakage!</a:t>
              </a:r>
            </a:p>
          </p:txBody>
        </p: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93A6C39C-B893-836E-8E8D-141AB3F39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3925" y="2745028"/>
              <a:ext cx="0" cy="18859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B2712819-6023-6E7E-A0EF-9DD7E2BE71EC}"/>
                </a:ext>
              </a:extLst>
            </p:cNvPr>
            <p:cNvCxnSpPr>
              <a:cxnSpLocks/>
            </p:cNvCxnSpPr>
            <p:nvPr/>
          </p:nvCxnSpPr>
          <p:spPr>
            <a:xfrm>
              <a:off x="6397585" y="4649170"/>
              <a:ext cx="2927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 descr="图片包含 游戏机, 餐具, 盘子, 画&#10;&#10;AI 生成的内容可能不正确。">
              <a:extLst>
                <a:ext uri="{FF2B5EF4-FFF2-40B4-BE49-F238E27FC236}">
                  <a16:creationId xmlns:a16="http://schemas.microsoft.com/office/drawing/2014/main" id="{5139F494-4965-ECDF-7B22-7867B00A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4744329">
              <a:off x="7890534" y="4645529"/>
              <a:ext cx="393650" cy="39365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31A0D7E-69BF-A0C5-4C7E-B5BF6F6931AD}"/>
                </a:ext>
              </a:extLst>
            </p:cNvPr>
            <p:cNvSpPr txBox="1"/>
            <p:nvPr/>
          </p:nvSpPr>
          <p:spPr>
            <a:xfrm>
              <a:off x="9084326" y="4616082"/>
              <a:ext cx="113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FFT bin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F08ECBF-4626-6BCE-256F-3A45E961BC02}"/>
                </a:ext>
              </a:extLst>
            </p:cNvPr>
            <p:cNvSpPr txBox="1"/>
            <p:nvPr/>
          </p:nvSpPr>
          <p:spPr>
            <a:xfrm>
              <a:off x="7399685" y="2847126"/>
              <a:ext cx="21710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From Up-chirp </a:t>
              </a:r>
            </a:p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&lt;SF9, BW250kHz&gt;  </a:t>
              </a:r>
              <a:endParaRPr lang="en-US" altLang="zh-CN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97227939-81F7-9E38-F0A0-7815F24AF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372" y="3151766"/>
              <a:ext cx="402105" cy="759848"/>
            </a:xfrm>
            <a:prstGeom prst="straightConnector1">
              <a:avLst/>
            </a:prstGeom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A54B6243-0D80-E7C4-7C85-831248BB19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7042" y="3493457"/>
              <a:ext cx="115410" cy="795710"/>
            </a:xfrm>
            <a:prstGeom prst="straightConnector1">
              <a:avLst/>
            </a:prstGeom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ABE083E-9563-5B38-6138-086A06B5CED9}"/>
              </a:ext>
            </a:extLst>
          </p:cNvPr>
          <p:cNvGrpSpPr/>
          <p:nvPr/>
        </p:nvGrpSpPr>
        <p:grpSpPr>
          <a:xfrm>
            <a:off x="2388517" y="4017686"/>
            <a:ext cx="476099" cy="648088"/>
            <a:chOff x="1918056" y="4017686"/>
            <a:chExt cx="476099" cy="648088"/>
          </a:xfrm>
        </p:grpSpPr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31F87A1-9649-94A5-3CF4-03068A5D7460}"/>
                </a:ext>
              </a:extLst>
            </p:cNvPr>
            <p:cNvCxnSpPr>
              <a:cxnSpLocks/>
            </p:cNvCxnSpPr>
            <p:nvPr/>
          </p:nvCxnSpPr>
          <p:spPr>
            <a:xfrm>
              <a:off x="1918056" y="4020482"/>
              <a:ext cx="476099" cy="64529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DFCF3B9-F7A7-2FE1-7C94-F7092426DE3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918056" y="4017686"/>
              <a:ext cx="476099" cy="64808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0AEE105-155A-1B33-26FC-5AC346CB0C78}"/>
              </a:ext>
            </a:extLst>
          </p:cNvPr>
          <p:cNvGrpSpPr/>
          <p:nvPr/>
        </p:nvGrpSpPr>
        <p:grpSpPr>
          <a:xfrm>
            <a:off x="2857961" y="4017069"/>
            <a:ext cx="476099" cy="648088"/>
            <a:chOff x="1918056" y="4017686"/>
            <a:chExt cx="476099" cy="648088"/>
          </a:xfrm>
        </p:grpSpPr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75ADDC6-B7FC-7CBD-83AB-A1A4331FA8D4}"/>
                </a:ext>
              </a:extLst>
            </p:cNvPr>
            <p:cNvCxnSpPr>
              <a:cxnSpLocks/>
            </p:cNvCxnSpPr>
            <p:nvPr/>
          </p:nvCxnSpPr>
          <p:spPr>
            <a:xfrm>
              <a:off x="1918056" y="4020482"/>
              <a:ext cx="476099" cy="645292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82FEEE-E758-E879-9707-6BF2E49C3891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918056" y="4017686"/>
              <a:ext cx="476099" cy="64808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77AB5-C416-AC34-92F3-5FEB9993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2FBAFB8-2D24-53CB-EF89-3167623E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62DA5-3F52-2030-1498-AB56DB34E8F3}"/>
              </a:ext>
            </a:extLst>
          </p:cNvPr>
          <p:cNvSpPr txBox="1"/>
          <p:nvPr/>
        </p:nvSpPr>
        <p:spPr>
          <a:xfrm>
            <a:off x="605715" y="1353024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 #1: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each chirp slope,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uses the maximum-duration demodulation window.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2DDD0E77-B033-E62F-C503-06638845665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01300" y="3946213"/>
            <a:ext cx="2729975" cy="727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7C58B3ED-F954-223F-6F02-F3E0AB27531F}"/>
              </a:ext>
            </a:extLst>
          </p:cNvPr>
          <p:cNvSpPr txBox="1"/>
          <p:nvPr/>
        </p:nvSpPr>
        <p:spPr>
          <a:xfrm rot="10800000">
            <a:off x="5921482" y="2812467"/>
            <a:ext cx="492443" cy="16370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4680E4-8A37-622F-0D7D-24C886AEC92D}"/>
              </a:ext>
            </a:extLst>
          </p:cNvPr>
          <p:cNvSpPr txBox="1"/>
          <p:nvPr/>
        </p:nvSpPr>
        <p:spPr>
          <a:xfrm>
            <a:off x="3173629" y="2578577"/>
            <a:ext cx="241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:SF9, BW250kHZ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ABC58D2-E06B-7B4B-5D18-5276791DDD78}"/>
              </a:ext>
            </a:extLst>
          </p:cNvPr>
          <p:cNvCxnSpPr>
            <a:cxnSpLocks/>
          </p:cNvCxnSpPr>
          <p:nvPr/>
        </p:nvCxnSpPr>
        <p:spPr>
          <a:xfrm>
            <a:off x="1570394" y="4671766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3E2D3B0-1707-9700-8A32-0F40B9F2EFCB}"/>
              </a:ext>
            </a:extLst>
          </p:cNvPr>
          <p:cNvCxnSpPr>
            <a:cxnSpLocks/>
          </p:cNvCxnSpPr>
          <p:nvPr/>
        </p:nvCxnSpPr>
        <p:spPr>
          <a:xfrm flipV="1">
            <a:off x="1583018" y="2780344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26AC018-D076-5CDA-CB6E-A36D3AF436FD}"/>
              </a:ext>
            </a:extLst>
          </p:cNvPr>
          <p:cNvSpPr txBox="1"/>
          <p:nvPr/>
        </p:nvSpPr>
        <p:spPr>
          <a:xfrm>
            <a:off x="1595643" y="2609057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8AA2B6C-C06D-8D0B-5677-2A124B8913C6}"/>
              </a:ext>
            </a:extLst>
          </p:cNvPr>
          <p:cNvCxnSpPr>
            <a:cxnSpLocks/>
          </p:cNvCxnSpPr>
          <p:nvPr/>
        </p:nvCxnSpPr>
        <p:spPr>
          <a:xfrm flipV="1">
            <a:off x="1823690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9375646-42D6-1BFD-299E-B8F240642B64}"/>
              </a:ext>
            </a:extLst>
          </p:cNvPr>
          <p:cNvCxnSpPr>
            <a:cxnSpLocks/>
          </p:cNvCxnSpPr>
          <p:nvPr/>
        </p:nvCxnSpPr>
        <p:spPr>
          <a:xfrm flipV="1">
            <a:off x="2299789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A584979-99A7-255A-C606-A15F9A24AFA7}"/>
              </a:ext>
            </a:extLst>
          </p:cNvPr>
          <p:cNvCxnSpPr>
            <a:cxnSpLocks/>
          </p:cNvCxnSpPr>
          <p:nvPr/>
        </p:nvCxnSpPr>
        <p:spPr>
          <a:xfrm flipV="1">
            <a:off x="2768373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E63ED1-5D89-B7CD-2064-FFA22C5BA9C5}"/>
              </a:ext>
            </a:extLst>
          </p:cNvPr>
          <p:cNvCxnSpPr>
            <a:cxnSpLocks/>
          </p:cNvCxnSpPr>
          <p:nvPr/>
        </p:nvCxnSpPr>
        <p:spPr>
          <a:xfrm flipV="1">
            <a:off x="3244472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E759FB5-3073-2539-2DA0-CF3A68354094}"/>
              </a:ext>
            </a:extLst>
          </p:cNvPr>
          <p:cNvCxnSpPr>
            <a:cxnSpLocks/>
          </p:cNvCxnSpPr>
          <p:nvPr/>
        </p:nvCxnSpPr>
        <p:spPr>
          <a:xfrm>
            <a:off x="2010331" y="4816137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2A6149-7A3C-56AC-A106-ABBD1552C533}"/>
              </a:ext>
            </a:extLst>
          </p:cNvPr>
          <p:cNvSpPr txBox="1"/>
          <p:nvPr/>
        </p:nvSpPr>
        <p:spPr>
          <a:xfrm>
            <a:off x="4155446" y="4719336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D34400E-5CF9-788F-3719-BDDC99F9D99E}"/>
              </a:ext>
            </a:extLst>
          </p:cNvPr>
          <p:cNvCxnSpPr>
            <a:cxnSpLocks/>
          </p:cNvCxnSpPr>
          <p:nvPr/>
        </p:nvCxnSpPr>
        <p:spPr>
          <a:xfrm>
            <a:off x="3007149" y="2819914"/>
            <a:ext cx="2034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3221BFA-6F5A-3792-4DE8-292218E476DF}"/>
              </a:ext>
            </a:extLst>
          </p:cNvPr>
          <p:cNvCxnSpPr>
            <a:cxnSpLocks/>
          </p:cNvCxnSpPr>
          <p:nvPr/>
        </p:nvCxnSpPr>
        <p:spPr>
          <a:xfrm flipV="1">
            <a:off x="6413925" y="2745028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C6767EA-26BD-196E-F949-3939870773B5}"/>
              </a:ext>
            </a:extLst>
          </p:cNvPr>
          <p:cNvCxnSpPr>
            <a:cxnSpLocks/>
          </p:cNvCxnSpPr>
          <p:nvPr/>
        </p:nvCxnSpPr>
        <p:spPr>
          <a:xfrm>
            <a:off x="6401301" y="4636450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53A20AC-CF19-B38F-5C17-3396C2E74C00}"/>
              </a:ext>
            </a:extLst>
          </p:cNvPr>
          <p:cNvSpPr txBox="1"/>
          <p:nvPr/>
        </p:nvSpPr>
        <p:spPr>
          <a:xfrm>
            <a:off x="9084326" y="4616082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C1E0516-C1FF-B089-9392-8A0C999127A0}"/>
              </a:ext>
            </a:extLst>
          </p:cNvPr>
          <p:cNvGrpSpPr/>
          <p:nvPr/>
        </p:nvGrpSpPr>
        <p:grpSpPr>
          <a:xfrm>
            <a:off x="1583020" y="3429000"/>
            <a:ext cx="954817" cy="1256781"/>
            <a:chOff x="984644" y="4932200"/>
            <a:chExt cx="1095880" cy="1264330"/>
          </a:xfrm>
        </p:grpSpPr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7F3AEA76-3B38-F54E-2DB1-94C5BD2C8841}"/>
                </a:ext>
              </a:extLst>
            </p:cNvPr>
            <p:cNvCxnSpPr>
              <a:cxnSpLocks/>
            </p:cNvCxnSpPr>
            <p:nvPr/>
          </p:nvCxnSpPr>
          <p:spPr>
            <a:xfrm>
              <a:off x="997015" y="4932200"/>
              <a:ext cx="1047126" cy="126432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6DAE894-7F64-66BE-6C29-CC1C9E94975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84644" y="4932761"/>
              <a:ext cx="1095880" cy="1263769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491FE176-0958-FAE9-DCC7-A3AC06DDCDFF}"/>
              </a:ext>
            </a:extLst>
          </p:cNvPr>
          <p:cNvCxnSpPr>
            <a:cxnSpLocks/>
          </p:cNvCxnSpPr>
          <p:nvPr/>
        </p:nvCxnSpPr>
        <p:spPr>
          <a:xfrm flipV="1">
            <a:off x="7007732" y="3642952"/>
            <a:ext cx="0" cy="101598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76392CF-BC7E-FB6C-93CC-1EC84A3FE543}"/>
              </a:ext>
            </a:extLst>
          </p:cNvPr>
          <p:cNvSpPr txBox="1"/>
          <p:nvPr/>
        </p:nvSpPr>
        <p:spPr>
          <a:xfrm>
            <a:off x="150440" y="3919835"/>
            <a:ext cx="187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Up-chirp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Straight Arrow Connector 37">
            <a:extLst>
              <a:ext uri="{FF2B5EF4-FFF2-40B4-BE49-F238E27FC236}">
                <a16:creationId xmlns:a16="http://schemas.microsoft.com/office/drawing/2014/main" id="{2FD2AD78-2E67-3EE3-22F4-543BC113F545}"/>
              </a:ext>
            </a:extLst>
          </p:cNvPr>
          <p:cNvCxnSpPr>
            <a:cxnSpLocks/>
          </p:cNvCxnSpPr>
          <p:nvPr/>
        </p:nvCxnSpPr>
        <p:spPr>
          <a:xfrm flipV="1">
            <a:off x="8491092" y="4120587"/>
            <a:ext cx="0" cy="526385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89E755A-8DD3-1109-1DBC-7E67FF85327D}"/>
              </a:ext>
            </a:extLst>
          </p:cNvPr>
          <p:cNvCxnSpPr>
            <a:cxnSpLocks/>
          </p:cNvCxnSpPr>
          <p:nvPr/>
        </p:nvCxnSpPr>
        <p:spPr>
          <a:xfrm flipH="1" flipV="1">
            <a:off x="1194676" y="4229207"/>
            <a:ext cx="778664" cy="220311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D272A7D-6DE2-3CF1-BC23-CC2CF610EB21}"/>
              </a:ext>
            </a:extLst>
          </p:cNvPr>
          <p:cNvSpPr txBox="1"/>
          <p:nvPr/>
        </p:nvSpPr>
        <p:spPr>
          <a:xfrm>
            <a:off x="357230" y="4881655"/>
            <a:ext cx="187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Up-chirp</a:t>
            </a:r>
            <a:endParaRPr lang="en-US" altLang="zh-CN" sz="1800" b="1" i="1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36F2098-A446-AF1C-A521-723D2E11CA85}"/>
              </a:ext>
            </a:extLst>
          </p:cNvPr>
          <p:cNvCxnSpPr>
            <a:cxnSpLocks/>
          </p:cNvCxnSpPr>
          <p:nvPr/>
        </p:nvCxnSpPr>
        <p:spPr>
          <a:xfrm flipH="1">
            <a:off x="1640708" y="4589475"/>
            <a:ext cx="725533" cy="3576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B097CB46-85A1-6298-70F2-193ABA427B41}"/>
              </a:ext>
            </a:extLst>
          </p:cNvPr>
          <p:cNvSpPr txBox="1"/>
          <p:nvPr/>
        </p:nvSpPr>
        <p:spPr>
          <a:xfrm>
            <a:off x="9172988" y="3642952"/>
            <a:ext cx="226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second Up-chirp</a:t>
            </a:r>
          </a:p>
          <a:p>
            <a:r>
              <a:rPr lang="en-US" altLang="zh-CN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&lt;SF11, BW500kHz&gt;</a:t>
            </a:r>
            <a:endParaRPr lang="en-US" altLang="zh-CN" sz="1800" b="1" i="1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1252726-BFC3-E541-C768-F533199688A8}"/>
              </a:ext>
            </a:extLst>
          </p:cNvPr>
          <p:cNvCxnSpPr>
            <a:cxnSpLocks/>
          </p:cNvCxnSpPr>
          <p:nvPr/>
        </p:nvCxnSpPr>
        <p:spPr>
          <a:xfrm flipV="1">
            <a:off x="8491092" y="3806488"/>
            <a:ext cx="736200" cy="31409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63D0479A-35D7-CEB7-353F-F35CC037C870}"/>
              </a:ext>
            </a:extLst>
          </p:cNvPr>
          <p:cNvSpPr txBox="1"/>
          <p:nvPr/>
        </p:nvSpPr>
        <p:spPr>
          <a:xfrm>
            <a:off x="7399685" y="2847126"/>
            <a:ext cx="2171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first Up-chirp </a:t>
            </a:r>
          </a:p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&lt;SF9, BW250kHz&gt;  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3FAA00D2-B312-3209-49D6-A1A6A9E40AE1}"/>
              </a:ext>
            </a:extLst>
          </p:cNvPr>
          <p:cNvCxnSpPr>
            <a:cxnSpLocks/>
          </p:cNvCxnSpPr>
          <p:nvPr/>
        </p:nvCxnSpPr>
        <p:spPr>
          <a:xfrm flipV="1">
            <a:off x="7020356" y="3151766"/>
            <a:ext cx="430121" cy="484952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1B5FEC37-BC99-240E-6F40-DAAC4C9E04AF}"/>
              </a:ext>
            </a:extLst>
          </p:cNvPr>
          <p:cNvSpPr txBox="1"/>
          <p:nvPr/>
        </p:nvSpPr>
        <p:spPr>
          <a:xfrm>
            <a:off x="444500" y="5490534"/>
            <a:ext cx="1130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the extended window, small-SF chirps are fully covered with their energy concentrated into a stable FFT bin, while packets sharing the same chirp slope can be detected simultaneously, enabling scalability to thousands of logical channels.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8640AA-D0B1-125D-C281-6C94053958C9}"/>
              </a:ext>
            </a:extLst>
          </p:cNvPr>
          <p:cNvSpPr txBox="1"/>
          <p:nvPr/>
        </p:nvSpPr>
        <p:spPr>
          <a:xfrm>
            <a:off x="3175742" y="2918080"/>
            <a:ext cx="241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:SF11, BW500kHZ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985E2A4-0EA0-00B3-680A-FD3E443BEA0B}"/>
              </a:ext>
            </a:extLst>
          </p:cNvPr>
          <p:cNvCxnSpPr>
            <a:cxnSpLocks/>
          </p:cNvCxnSpPr>
          <p:nvPr/>
        </p:nvCxnSpPr>
        <p:spPr>
          <a:xfrm>
            <a:off x="3009262" y="3159417"/>
            <a:ext cx="203432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54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8508F-558F-7A18-FC40-94AED10A7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76A761A-161F-AA36-4CC5-7C653B20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8BD5E4-B471-9A2D-845E-42839FBA52AC}"/>
              </a:ext>
            </a:extLst>
          </p:cNvPr>
          <p:cNvSpPr txBox="1"/>
          <p:nvPr/>
        </p:nvSpPr>
        <p:spPr>
          <a:xfrm>
            <a:off x="605715" y="1353024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 #2: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uses fine-grained sliding demodulation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0435001-25B2-B425-765A-4293558B4845}"/>
              </a:ext>
            </a:extLst>
          </p:cNvPr>
          <p:cNvCxnSpPr>
            <a:cxnSpLocks/>
          </p:cNvCxnSpPr>
          <p:nvPr/>
        </p:nvCxnSpPr>
        <p:spPr>
          <a:xfrm>
            <a:off x="273308" y="3971993"/>
            <a:ext cx="23886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6867112-E963-6131-9F61-F21C5A3E6711}"/>
              </a:ext>
            </a:extLst>
          </p:cNvPr>
          <p:cNvCxnSpPr>
            <a:cxnSpLocks/>
          </p:cNvCxnSpPr>
          <p:nvPr/>
        </p:nvCxnSpPr>
        <p:spPr>
          <a:xfrm flipV="1">
            <a:off x="283608" y="2554084"/>
            <a:ext cx="0" cy="14138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B7683C7-7100-81FF-C911-D6B044F845BD}"/>
              </a:ext>
            </a:extLst>
          </p:cNvPr>
          <p:cNvSpPr txBox="1"/>
          <p:nvPr/>
        </p:nvSpPr>
        <p:spPr>
          <a:xfrm>
            <a:off x="293906" y="2425678"/>
            <a:ext cx="1436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E28597B-56E0-8B12-7143-F9E7374F2B2A}"/>
              </a:ext>
            </a:extLst>
          </p:cNvPr>
          <p:cNvCxnSpPr>
            <a:cxnSpLocks/>
          </p:cNvCxnSpPr>
          <p:nvPr/>
        </p:nvCxnSpPr>
        <p:spPr>
          <a:xfrm flipV="1">
            <a:off x="479966" y="3494288"/>
            <a:ext cx="388437" cy="48177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C7A9CBE2-ED3F-E578-CD81-09DCA5FF1A04}"/>
              </a:ext>
            </a:extLst>
          </p:cNvPr>
          <p:cNvCxnSpPr>
            <a:cxnSpLocks/>
          </p:cNvCxnSpPr>
          <p:nvPr/>
        </p:nvCxnSpPr>
        <p:spPr>
          <a:xfrm flipV="1">
            <a:off x="868403" y="3494288"/>
            <a:ext cx="388437" cy="48177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3A73B2E-087D-F68F-5F37-6BFA4B96B7B0}"/>
              </a:ext>
            </a:extLst>
          </p:cNvPr>
          <p:cNvCxnSpPr>
            <a:cxnSpLocks/>
          </p:cNvCxnSpPr>
          <p:nvPr/>
        </p:nvCxnSpPr>
        <p:spPr>
          <a:xfrm flipV="1">
            <a:off x="1250710" y="3486144"/>
            <a:ext cx="388437" cy="48177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2E7B056-F9A1-4EAF-6E06-310D9650886E}"/>
              </a:ext>
            </a:extLst>
          </p:cNvPr>
          <p:cNvCxnSpPr>
            <a:cxnSpLocks/>
          </p:cNvCxnSpPr>
          <p:nvPr/>
        </p:nvCxnSpPr>
        <p:spPr>
          <a:xfrm flipV="1">
            <a:off x="1639147" y="3486144"/>
            <a:ext cx="388437" cy="48177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B0072DE-60C8-288F-1AD0-16FB3070D23A}"/>
              </a:ext>
            </a:extLst>
          </p:cNvPr>
          <p:cNvCxnSpPr>
            <a:cxnSpLocks/>
          </p:cNvCxnSpPr>
          <p:nvPr/>
        </p:nvCxnSpPr>
        <p:spPr>
          <a:xfrm>
            <a:off x="632242" y="4080222"/>
            <a:ext cx="51906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5E07C-D256-333B-5DA1-25F7A2871D71}"/>
              </a:ext>
            </a:extLst>
          </p:cNvPr>
          <p:cNvSpPr txBox="1"/>
          <p:nvPr/>
        </p:nvSpPr>
        <p:spPr>
          <a:xfrm>
            <a:off x="2382388" y="4007654"/>
            <a:ext cx="922481" cy="2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AEE93C4-4777-DA0E-6A12-922F6612DF45}"/>
              </a:ext>
            </a:extLst>
          </p:cNvPr>
          <p:cNvGrpSpPr/>
          <p:nvPr/>
        </p:nvGrpSpPr>
        <p:grpSpPr>
          <a:xfrm>
            <a:off x="283609" y="3040351"/>
            <a:ext cx="779012" cy="942149"/>
            <a:chOff x="984644" y="4932200"/>
            <a:chExt cx="1095880" cy="1264330"/>
          </a:xfrm>
        </p:grpSpPr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D1571F9D-88A4-32DB-192E-DDB7DBEE17EA}"/>
                </a:ext>
              </a:extLst>
            </p:cNvPr>
            <p:cNvCxnSpPr>
              <a:cxnSpLocks/>
            </p:cNvCxnSpPr>
            <p:nvPr/>
          </p:nvCxnSpPr>
          <p:spPr>
            <a:xfrm>
              <a:off x="997015" y="4932200"/>
              <a:ext cx="1047126" cy="126432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679A5C9-5A1F-5229-21CC-78CDD0AF59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84644" y="4932761"/>
              <a:ext cx="1095880" cy="1263769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0" name="Picture 17">
            <a:extLst>
              <a:ext uri="{FF2B5EF4-FFF2-40B4-BE49-F238E27FC236}">
                <a16:creationId xmlns:a16="http://schemas.microsoft.com/office/drawing/2014/main" id="{D02894ED-7402-82C6-42D1-10C3120FCA5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228071" y="3468503"/>
            <a:ext cx="2035968" cy="631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ABC4B199-295A-FF9C-BE21-D5EC4551332D}"/>
              </a:ext>
            </a:extLst>
          </p:cNvPr>
          <p:cNvSpPr txBox="1"/>
          <p:nvPr/>
        </p:nvSpPr>
        <p:spPr>
          <a:xfrm rot="10800000">
            <a:off x="2778671" y="2554084"/>
            <a:ext cx="367255" cy="14212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EC368FE-947B-3F16-FEC2-21B492360050}"/>
              </a:ext>
            </a:extLst>
          </p:cNvPr>
          <p:cNvCxnSpPr>
            <a:cxnSpLocks/>
          </p:cNvCxnSpPr>
          <p:nvPr/>
        </p:nvCxnSpPr>
        <p:spPr>
          <a:xfrm flipV="1">
            <a:off x="3237486" y="2437253"/>
            <a:ext cx="0" cy="1637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E79A3F7-6A2A-4E8C-D1D9-9E6627CE3A06}"/>
              </a:ext>
            </a:extLst>
          </p:cNvPr>
          <p:cNvCxnSpPr>
            <a:cxnSpLocks/>
          </p:cNvCxnSpPr>
          <p:nvPr/>
        </p:nvCxnSpPr>
        <p:spPr>
          <a:xfrm>
            <a:off x="3228071" y="4067742"/>
            <a:ext cx="2183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F3BCB91-C4D6-D2F2-3697-64D2C7AF0B2D}"/>
              </a:ext>
            </a:extLst>
          </p:cNvPr>
          <p:cNvSpPr txBox="1"/>
          <p:nvPr/>
        </p:nvSpPr>
        <p:spPr>
          <a:xfrm>
            <a:off x="4770918" y="4060925"/>
            <a:ext cx="156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cxnSp>
        <p:nvCxnSpPr>
          <p:cNvPr id="36" name="Straight Arrow Connector 37">
            <a:extLst>
              <a:ext uri="{FF2B5EF4-FFF2-40B4-BE49-F238E27FC236}">
                <a16:creationId xmlns:a16="http://schemas.microsoft.com/office/drawing/2014/main" id="{84E15D58-40D8-968E-C81E-B5D6CD991C80}"/>
              </a:ext>
            </a:extLst>
          </p:cNvPr>
          <p:cNvCxnSpPr>
            <a:cxnSpLocks/>
          </p:cNvCxnSpPr>
          <p:nvPr/>
        </p:nvCxnSpPr>
        <p:spPr>
          <a:xfrm flipV="1">
            <a:off x="3680337" y="3205223"/>
            <a:ext cx="0" cy="882037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7">
            <a:extLst>
              <a:ext uri="{FF2B5EF4-FFF2-40B4-BE49-F238E27FC236}">
                <a16:creationId xmlns:a16="http://schemas.microsoft.com/office/drawing/2014/main" id="{4A43D8CE-1F48-5EE5-0FD6-17C6452EB43A}"/>
              </a:ext>
            </a:extLst>
          </p:cNvPr>
          <p:cNvCxnSpPr>
            <a:cxnSpLocks/>
          </p:cNvCxnSpPr>
          <p:nvPr/>
        </p:nvCxnSpPr>
        <p:spPr>
          <a:xfrm flipV="1">
            <a:off x="4786602" y="3628370"/>
            <a:ext cx="0" cy="448507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1EE56C1-CA55-3F95-90D3-C6B3EFAE0AC2}"/>
              </a:ext>
            </a:extLst>
          </p:cNvPr>
          <p:cNvCxnSpPr>
            <a:cxnSpLocks/>
          </p:cNvCxnSpPr>
          <p:nvPr/>
        </p:nvCxnSpPr>
        <p:spPr>
          <a:xfrm flipV="1">
            <a:off x="4798604" y="3378793"/>
            <a:ext cx="148467" cy="295273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F516981-FDD0-ED1A-6E84-4B95A0A7AAE4}"/>
              </a:ext>
            </a:extLst>
          </p:cNvPr>
          <p:cNvSpPr txBox="1"/>
          <p:nvPr/>
        </p:nvSpPr>
        <p:spPr>
          <a:xfrm>
            <a:off x="3972650" y="2514316"/>
            <a:ext cx="2233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symbol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1DD19F4-4E3A-ED3D-9AB4-2EFC4C7CEFD9}"/>
              </a:ext>
            </a:extLst>
          </p:cNvPr>
          <p:cNvCxnSpPr>
            <a:cxnSpLocks/>
          </p:cNvCxnSpPr>
          <p:nvPr/>
        </p:nvCxnSpPr>
        <p:spPr>
          <a:xfrm flipV="1">
            <a:off x="3689752" y="2778793"/>
            <a:ext cx="320777" cy="421018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BC9611D6-F0E9-6FB0-44AD-9A482E22CB0E}"/>
              </a:ext>
            </a:extLst>
          </p:cNvPr>
          <p:cNvSpPr/>
          <p:nvPr/>
        </p:nvSpPr>
        <p:spPr>
          <a:xfrm>
            <a:off x="46300" y="2191377"/>
            <a:ext cx="5973930" cy="2641564"/>
          </a:xfrm>
          <a:prstGeom prst="roundRect">
            <a:avLst>
              <a:gd name="adj" fmla="val 5769"/>
            </a:avLst>
          </a:prstGeom>
          <a:noFill/>
          <a:ln>
            <a:solidFill>
              <a:srgbClr val="61084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27DF1B0-C9CA-81EC-9F7F-BC22AA1254AE}"/>
              </a:ext>
            </a:extLst>
          </p:cNvPr>
          <p:cNvSpPr txBox="1"/>
          <p:nvPr/>
        </p:nvSpPr>
        <p:spPr>
          <a:xfrm>
            <a:off x="2555234" y="4379106"/>
            <a:ext cx="16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#1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800FD8E-357E-365B-6332-EF986A4CBA46}"/>
              </a:ext>
            </a:extLst>
          </p:cNvPr>
          <p:cNvGrpSpPr/>
          <p:nvPr/>
        </p:nvGrpSpPr>
        <p:grpSpPr>
          <a:xfrm>
            <a:off x="6363975" y="2425678"/>
            <a:ext cx="3031561" cy="1881920"/>
            <a:chOff x="1535670" y="2088196"/>
            <a:chExt cx="3715716" cy="2510389"/>
          </a:xfrm>
        </p:grpSpPr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4986F361-236F-D3A0-5DDC-3C4DF6E593CE}"/>
                </a:ext>
              </a:extLst>
            </p:cNvPr>
            <p:cNvCxnSpPr>
              <a:cxnSpLocks/>
            </p:cNvCxnSpPr>
            <p:nvPr/>
          </p:nvCxnSpPr>
          <p:spPr>
            <a:xfrm>
              <a:off x="1535670" y="4150905"/>
              <a:ext cx="29276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3708BF9F-5DE5-B6C7-2736-FE849AC66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294" y="2259483"/>
              <a:ext cx="0" cy="18859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07337FB-639F-01C5-38CE-FE5F6F8DCB12}"/>
                </a:ext>
              </a:extLst>
            </p:cNvPr>
            <p:cNvSpPr txBox="1"/>
            <p:nvPr/>
          </p:nvSpPr>
          <p:spPr>
            <a:xfrm>
              <a:off x="1560917" y="2088196"/>
              <a:ext cx="1761055" cy="533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Frequency</a:t>
              </a:r>
            </a:p>
          </p:txBody>
        </p: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8F82CA94-4763-FFD6-7197-8D4D29CF9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8966" y="3513669"/>
              <a:ext cx="476099" cy="642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A7DB5B42-B8AA-3B07-2D07-B422F118B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065" y="3513669"/>
              <a:ext cx="476099" cy="642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807D6CC6-C6DC-A7F3-DE1F-391FBB099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649" y="3502806"/>
              <a:ext cx="476099" cy="642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A1DFB56F-ABED-119A-E29B-B66ADF2F5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748" y="3502806"/>
              <a:ext cx="476099" cy="6426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DE65E321-666D-84C1-8FBC-DEBE48FA35C4}"/>
                </a:ext>
              </a:extLst>
            </p:cNvPr>
            <p:cNvCxnSpPr>
              <a:cxnSpLocks/>
            </p:cNvCxnSpPr>
            <p:nvPr/>
          </p:nvCxnSpPr>
          <p:spPr>
            <a:xfrm>
              <a:off x="1975607" y="4295276"/>
              <a:ext cx="636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8E1FA69-02B9-85D9-FD46-20FE4D85318B}"/>
                </a:ext>
              </a:extLst>
            </p:cNvPr>
            <p:cNvSpPr txBox="1"/>
            <p:nvPr/>
          </p:nvSpPr>
          <p:spPr>
            <a:xfrm>
              <a:off x="4120722" y="4198475"/>
              <a:ext cx="113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E1936FB-E056-6E7F-E65E-96784669C5E1}"/>
                </a:ext>
              </a:extLst>
            </p:cNvPr>
            <p:cNvGrpSpPr/>
            <p:nvPr/>
          </p:nvGrpSpPr>
          <p:grpSpPr>
            <a:xfrm>
              <a:off x="1690072" y="2908139"/>
              <a:ext cx="954818" cy="1256780"/>
              <a:chOff x="1147365" y="4932200"/>
              <a:chExt cx="1095880" cy="1264329"/>
            </a:xfrm>
          </p:grpSpPr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7986184F-F4A8-D986-DABA-B6284A4F5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125" y="4932200"/>
                <a:ext cx="1047126" cy="1264329"/>
              </a:xfrm>
              <a:prstGeom prst="straightConnector1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E049DAEB-D362-4359-C6E5-EE737BBE409E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1147365" y="4932760"/>
                <a:ext cx="1095880" cy="1263769"/>
              </a:xfrm>
              <a:prstGeom prst="rect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58" name="Picture 17">
            <a:extLst>
              <a:ext uri="{FF2B5EF4-FFF2-40B4-BE49-F238E27FC236}">
                <a16:creationId xmlns:a16="http://schemas.microsoft.com/office/drawing/2014/main" id="{C78747A9-0508-B141-68B3-36E21225619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318738" y="3468503"/>
            <a:ext cx="2035968" cy="631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TextBox 29">
            <a:extLst>
              <a:ext uri="{FF2B5EF4-FFF2-40B4-BE49-F238E27FC236}">
                <a16:creationId xmlns:a16="http://schemas.microsoft.com/office/drawing/2014/main" id="{4A654F76-6114-623D-3705-FF6D3D09D138}"/>
              </a:ext>
            </a:extLst>
          </p:cNvPr>
          <p:cNvSpPr txBox="1"/>
          <p:nvPr/>
        </p:nvSpPr>
        <p:spPr>
          <a:xfrm rot="10800000">
            <a:off x="8869338" y="2554084"/>
            <a:ext cx="367255" cy="14212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9CC6E80E-FAE4-93E5-1F56-257CCDD9159B}"/>
              </a:ext>
            </a:extLst>
          </p:cNvPr>
          <p:cNvCxnSpPr>
            <a:cxnSpLocks/>
          </p:cNvCxnSpPr>
          <p:nvPr/>
        </p:nvCxnSpPr>
        <p:spPr>
          <a:xfrm flipV="1">
            <a:off x="9328153" y="2437253"/>
            <a:ext cx="0" cy="1637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C86B5D7C-973E-2675-E5D5-AEACD7D673A8}"/>
              </a:ext>
            </a:extLst>
          </p:cNvPr>
          <p:cNvCxnSpPr>
            <a:cxnSpLocks/>
          </p:cNvCxnSpPr>
          <p:nvPr/>
        </p:nvCxnSpPr>
        <p:spPr>
          <a:xfrm>
            <a:off x="9318738" y="4067742"/>
            <a:ext cx="2183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BF6E367-CA54-4F4C-CD98-58458164A047}"/>
              </a:ext>
            </a:extLst>
          </p:cNvPr>
          <p:cNvSpPr txBox="1"/>
          <p:nvPr/>
        </p:nvSpPr>
        <p:spPr>
          <a:xfrm>
            <a:off x="10861585" y="4060925"/>
            <a:ext cx="156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cxnSp>
        <p:nvCxnSpPr>
          <p:cNvPr id="63" name="Straight Arrow Connector 37">
            <a:extLst>
              <a:ext uri="{FF2B5EF4-FFF2-40B4-BE49-F238E27FC236}">
                <a16:creationId xmlns:a16="http://schemas.microsoft.com/office/drawing/2014/main" id="{C6CDDEA2-0455-631B-4899-D9F911930CD4}"/>
              </a:ext>
            </a:extLst>
          </p:cNvPr>
          <p:cNvCxnSpPr>
            <a:cxnSpLocks/>
          </p:cNvCxnSpPr>
          <p:nvPr/>
        </p:nvCxnSpPr>
        <p:spPr>
          <a:xfrm flipV="1">
            <a:off x="9886752" y="3205223"/>
            <a:ext cx="0" cy="882037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7">
            <a:extLst>
              <a:ext uri="{FF2B5EF4-FFF2-40B4-BE49-F238E27FC236}">
                <a16:creationId xmlns:a16="http://schemas.microsoft.com/office/drawing/2014/main" id="{7C6CD72B-4927-716C-9EE3-3DDC2B041F00}"/>
              </a:ext>
            </a:extLst>
          </p:cNvPr>
          <p:cNvCxnSpPr>
            <a:cxnSpLocks/>
          </p:cNvCxnSpPr>
          <p:nvPr/>
        </p:nvCxnSpPr>
        <p:spPr>
          <a:xfrm flipV="1">
            <a:off x="10993017" y="3494288"/>
            <a:ext cx="0" cy="582589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B726E85C-E2EF-BCDE-EE1B-10D311D0CCBE}"/>
              </a:ext>
            </a:extLst>
          </p:cNvPr>
          <p:cNvSpPr txBox="1"/>
          <p:nvPr/>
        </p:nvSpPr>
        <p:spPr>
          <a:xfrm>
            <a:off x="10220766" y="2277008"/>
            <a:ext cx="2068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symbol </a:t>
            </a:r>
          </a:p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move with fixed</a:t>
            </a:r>
          </a:p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offset  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CD148FA8-00B9-8C21-F48A-DCC9A801039A}"/>
              </a:ext>
            </a:extLst>
          </p:cNvPr>
          <p:cNvCxnSpPr>
            <a:cxnSpLocks/>
          </p:cNvCxnSpPr>
          <p:nvPr/>
        </p:nvCxnSpPr>
        <p:spPr>
          <a:xfrm flipV="1">
            <a:off x="9886752" y="2765520"/>
            <a:ext cx="320777" cy="421018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41DAF34D-706F-FC8A-D46E-5CDFBBC78B91}"/>
              </a:ext>
            </a:extLst>
          </p:cNvPr>
          <p:cNvSpPr/>
          <p:nvPr/>
        </p:nvSpPr>
        <p:spPr>
          <a:xfrm>
            <a:off x="6136967" y="2191377"/>
            <a:ext cx="5973930" cy="2641564"/>
          </a:xfrm>
          <a:prstGeom prst="roundRect">
            <a:avLst>
              <a:gd name="adj" fmla="val 5769"/>
            </a:avLst>
          </a:prstGeom>
          <a:noFill/>
          <a:ln>
            <a:solidFill>
              <a:srgbClr val="61084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F3D5D96-9773-A136-F82F-03B07524E591}"/>
              </a:ext>
            </a:extLst>
          </p:cNvPr>
          <p:cNvSpPr txBox="1"/>
          <p:nvPr/>
        </p:nvSpPr>
        <p:spPr>
          <a:xfrm>
            <a:off x="8645901" y="4379106"/>
            <a:ext cx="16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#2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901475A-6EB0-A468-83E2-F70F0D4E08AB}"/>
              </a:ext>
            </a:extLst>
          </p:cNvPr>
          <p:cNvSpPr txBox="1"/>
          <p:nvPr/>
        </p:nvSpPr>
        <p:spPr>
          <a:xfrm>
            <a:off x="6700398" y="4086177"/>
            <a:ext cx="1583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Sliding with </a:t>
            </a:r>
            <a:r>
              <a:rPr lang="en-US" altLang="zh-CN" sz="20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fine-grained!</a:t>
            </a: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5F9D1BEE-F954-5A95-DB34-F3FABB62D14E}"/>
              </a:ext>
            </a:extLst>
          </p:cNvPr>
          <p:cNvCxnSpPr>
            <a:cxnSpLocks/>
          </p:cNvCxnSpPr>
          <p:nvPr/>
        </p:nvCxnSpPr>
        <p:spPr>
          <a:xfrm>
            <a:off x="10017325" y="3450238"/>
            <a:ext cx="29897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339F1FEA-B57E-3075-2F2B-6CE4865E6DB3}"/>
              </a:ext>
            </a:extLst>
          </p:cNvPr>
          <p:cNvSpPr txBox="1"/>
          <p:nvPr/>
        </p:nvSpPr>
        <p:spPr>
          <a:xfrm>
            <a:off x="4311121" y="3059668"/>
            <a:ext cx="160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symbol</a:t>
            </a: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F8FAD292-966B-6182-6AF7-E577A65E9491}"/>
              </a:ext>
            </a:extLst>
          </p:cNvPr>
          <p:cNvCxnSpPr>
            <a:cxnSpLocks/>
          </p:cNvCxnSpPr>
          <p:nvPr/>
        </p:nvCxnSpPr>
        <p:spPr>
          <a:xfrm flipV="1">
            <a:off x="10975378" y="3323075"/>
            <a:ext cx="186600" cy="18835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BF7678EE-FCFD-00F3-6A0B-5016B2768C71}"/>
              </a:ext>
            </a:extLst>
          </p:cNvPr>
          <p:cNvSpPr txBox="1"/>
          <p:nvPr/>
        </p:nvSpPr>
        <p:spPr>
          <a:xfrm>
            <a:off x="10862853" y="2837251"/>
            <a:ext cx="1609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with fixed offset</a:t>
            </a:r>
          </a:p>
        </p:txBody>
      </p: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31349114-3510-09F6-D448-7576A11B614B}"/>
              </a:ext>
            </a:extLst>
          </p:cNvPr>
          <p:cNvCxnSpPr>
            <a:cxnSpLocks/>
          </p:cNvCxnSpPr>
          <p:nvPr/>
        </p:nvCxnSpPr>
        <p:spPr>
          <a:xfrm>
            <a:off x="11088642" y="3718368"/>
            <a:ext cx="29897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6BC187B-B8C2-0457-FC76-79713C8D6C49}"/>
              </a:ext>
            </a:extLst>
          </p:cNvPr>
          <p:cNvSpPr txBox="1"/>
          <p:nvPr/>
        </p:nvSpPr>
        <p:spPr>
          <a:xfrm>
            <a:off x="368730" y="5294938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the demodulation window slides forward by a small step, the FFT peak of the same symbol shifts by a fixed bin offset determined by the step-to-window ratio.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9B63E7-36BE-6312-0882-E3F104F36BCB}"/>
                  </a:ext>
                </a:extLst>
              </p:cNvPr>
              <p:cNvSpPr txBox="1"/>
              <p:nvPr/>
            </p:nvSpPr>
            <p:spPr>
              <a:xfrm>
                <a:off x="10121619" y="3128858"/>
                <a:ext cx="5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9B63E7-36BE-6312-0882-E3F104F36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619" y="3128858"/>
                <a:ext cx="536172" cy="276999"/>
              </a:xfrm>
              <a:prstGeom prst="rect">
                <a:avLst/>
              </a:prstGeom>
              <a:blipFill>
                <a:blip r:embed="rId6"/>
                <a:stretch>
                  <a:fillRect l="-6818" r="-681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36B75AF-3940-7308-3C04-CC845054974B}"/>
                  </a:ext>
                </a:extLst>
              </p:cNvPr>
              <p:cNvSpPr txBox="1"/>
              <p:nvPr/>
            </p:nvSpPr>
            <p:spPr>
              <a:xfrm>
                <a:off x="11168765" y="3421245"/>
                <a:ext cx="5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36B75AF-3940-7308-3C04-CC845054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765" y="3421245"/>
                <a:ext cx="536172" cy="276999"/>
              </a:xfrm>
              <a:prstGeom prst="rect">
                <a:avLst/>
              </a:prstGeom>
              <a:blipFill>
                <a:blip r:embed="rId7"/>
                <a:stretch>
                  <a:fillRect l="-6977" r="-930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D484A2A0-9B68-9A58-DE62-86D09162E267}"/>
              </a:ext>
            </a:extLst>
          </p:cNvPr>
          <p:cNvSpPr txBox="1"/>
          <p:nvPr/>
        </p:nvSpPr>
        <p:spPr>
          <a:xfrm>
            <a:off x="2006600" y="308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7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8099 -0.0002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7C744-3D3A-6DCD-68EE-D462C46DD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5950920-9AB5-A114-C21F-E0B9A56D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89369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20F2B8A-8606-A757-43C4-21DF46C30284}"/>
              </a:ext>
            </a:extLst>
          </p:cNvPr>
          <p:cNvSpPr txBox="1"/>
          <p:nvPr/>
        </p:nvSpPr>
        <p:spPr>
          <a:xfrm>
            <a:off x="545458" y="5242412"/>
            <a:ext cx="1130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continuous fine-grained sliding, FFT peaks of the same chirp move with a fixed offset, forming a clear trajectory.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tracks these trajectories across steps to recover symbol features under low SNR.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2D12A0-2D48-BA83-DD6D-9ED1C2431C48}"/>
              </a:ext>
            </a:extLst>
          </p:cNvPr>
          <p:cNvSpPr txBox="1"/>
          <p:nvPr/>
        </p:nvSpPr>
        <p:spPr>
          <a:xfrm>
            <a:off x="4300837" y="2935647"/>
            <a:ext cx="156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0508C338-C1F0-97AC-8679-A693E126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22174" y="2471403"/>
            <a:ext cx="1528820" cy="4744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2C89E869-77CC-8A3D-DA3E-C511ED39AD9E}"/>
              </a:ext>
            </a:extLst>
          </p:cNvPr>
          <p:cNvSpPr txBox="1"/>
          <p:nvPr/>
        </p:nvSpPr>
        <p:spPr>
          <a:xfrm rot="10800000">
            <a:off x="330016" y="1552349"/>
            <a:ext cx="430887" cy="13233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6134B5DA-AC91-C817-CECE-1DA6FA6F5106}"/>
              </a:ext>
            </a:extLst>
          </p:cNvPr>
          <p:cNvCxnSpPr>
            <a:cxnSpLocks/>
          </p:cNvCxnSpPr>
          <p:nvPr/>
        </p:nvCxnSpPr>
        <p:spPr>
          <a:xfrm flipV="1">
            <a:off x="729243" y="1697010"/>
            <a:ext cx="0" cy="122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81C4D14-A068-1D06-23DF-EF98B25622E7}"/>
              </a:ext>
            </a:extLst>
          </p:cNvPr>
          <p:cNvCxnSpPr>
            <a:cxnSpLocks/>
          </p:cNvCxnSpPr>
          <p:nvPr/>
        </p:nvCxnSpPr>
        <p:spPr>
          <a:xfrm>
            <a:off x="722174" y="2921388"/>
            <a:ext cx="1639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EF589D7-C632-C0D1-687B-EE24178C4A26}"/>
              </a:ext>
            </a:extLst>
          </p:cNvPr>
          <p:cNvSpPr txBox="1"/>
          <p:nvPr/>
        </p:nvSpPr>
        <p:spPr>
          <a:xfrm>
            <a:off x="1880706" y="2916269"/>
            <a:ext cx="1176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cxnSp>
        <p:nvCxnSpPr>
          <p:cNvPr id="21" name="Straight Arrow Connector 37">
            <a:extLst>
              <a:ext uri="{FF2B5EF4-FFF2-40B4-BE49-F238E27FC236}">
                <a16:creationId xmlns:a16="http://schemas.microsoft.com/office/drawing/2014/main" id="{A56844C7-0D7D-2D76-0AE4-5B73EF4CD220}"/>
              </a:ext>
            </a:extLst>
          </p:cNvPr>
          <p:cNvCxnSpPr>
            <a:cxnSpLocks/>
          </p:cNvCxnSpPr>
          <p:nvPr/>
        </p:nvCxnSpPr>
        <p:spPr>
          <a:xfrm flipV="1">
            <a:off x="1061783" y="2273699"/>
            <a:ext cx="0" cy="66234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7">
            <a:extLst>
              <a:ext uri="{FF2B5EF4-FFF2-40B4-BE49-F238E27FC236}">
                <a16:creationId xmlns:a16="http://schemas.microsoft.com/office/drawing/2014/main" id="{2A863207-ECC9-154A-D1DE-861F975A8B85}"/>
              </a:ext>
            </a:extLst>
          </p:cNvPr>
          <p:cNvCxnSpPr>
            <a:cxnSpLocks/>
          </p:cNvCxnSpPr>
          <p:nvPr/>
        </p:nvCxnSpPr>
        <p:spPr>
          <a:xfrm flipV="1">
            <a:off x="1892484" y="2591451"/>
            <a:ext cx="0" cy="336796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D760B9B-D211-53E5-E178-F394C8E2105A}"/>
              </a:ext>
            </a:extLst>
          </p:cNvPr>
          <p:cNvCxnSpPr>
            <a:cxnSpLocks/>
          </p:cNvCxnSpPr>
          <p:nvPr/>
        </p:nvCxnSpPr>
        <p:spPr>
          <a:xfrm flipV="1">
            <a:off x="1901496" y="2404037"/>
            <a:ext cx="111485" cy="22172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0BDC2C9-B5F4-A4BB-E1B0-7C3807DA89EF}"/>
              </a:ext>
            </a:extLst>
          </p:cNvPr>
          <p:cNvSpPr txBox="1"/>
          <p:nvPr/>
        </p:nvSpPr>
        <p:spPr>
          <a:xfrm>
            <a:off x="1217469" y="1627828"/>
            <a:ext cx="187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symbol 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8AC9F9C-77FF-1DCA-0D38-36B7A7DD9308}"/>
              </a:ext>
            </a:extLst>
          </p:cNvPr>
          <p:cNvCxnSpPr>
            <a:cxnSpLocks/>
          </p:cNvCxnSpPr>
          <p:nvPr/>
        </p:nvCxnSpPr>
        <p:spPr>
          <a:xfrm flipV="1">
            <a:off x="1068853" y="1953481"/>
            <a:ext cx="240873" cy="316154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17">
            <a:extLst>
              <a:ext uri="{FF2B5EF4-FFF2-40B4-BE49-F238E27FC236}">
                <a16:creationId xmlns:a16="http://schemas.microsoft.com/office/drawing/2014/main" id="{5B8B4FC3-EB69-5A51-8437-DBB15169AC4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031709" y="2471403"/>
            <a:ext cx="1528820" cy="47445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EE9CB96-0FE2-E721-38EE-3E9CAEFCBFF6}"/>
              </a:ext>
            </a:extLst>
          </p:cNvPr>
          <p:cNvCxnSpPr>
            <a:cxnSpLocks/>
          </p:cNvCxnSpPr>
          <p:nvPr/>
        </p:nvCxnSpPr>
        <p:spPr>
          <a:xfrm flipV="1">
            <a:off x="3038779" y="1697010"/>
            <a:ext cx="0" cy="122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845A42-F554-14BA-62D5-4711BD9F3525}"/>
              </a:ext>
            </a:extLst>
          </p:cNvPr>
          <p:cNvCxnSpPr>
            <a:cxnSpLocks/>
          </p:cNvCxnSpPr>
          <p:nvPr/>
        </p:nvCxnSpPr>
        <p:spPr>
          <a:xfrm>
            <a:off x="3031709" y="2921388"/>
            <a:ext cx="1639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37">
            <a:extLst>
              <a:ext uri="{FF2B5EF4-FFF2-40B4-BE49-F238E27FC236}">
                <a16:creationId xmlns:a16="http://schemas.microsoft.com/office/drawing/2014/main" id="{0ECFF62E-92EE-45B6-0B39-63FC2FBEDBA8}"/>
              </a:ext>
            </a:extLst>
          </p:cNvPr>
          <p:cNvCxnSpPr>
            <a:cxnSpLocks/>
          </p:cNvCxnSpPr>
          <p:nvPr/>
        </p:nvCxnSpPr>
        <p:spPr>
          <a:xfrm flipV="1">
            <a:off x="3458235" y="2273699"/>
            <a:ext cx="0" cy="66234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7">
            <a:extLst>
              <a:ext uri="{FF2B5EF4-FFF2-40B4-BE49-F238E27FC236}">
                <a16:creationId xmlns:a16="http://schemas.microsoft.com/office/drawing/2014/main" id="{E123C6B3-C01A-A081-C48E-064F9D7D6AA0}"/>
              </a:ext>
            </a:extLst>
          </p:cNvPr>
          <p:cNvCxnSpPr>
            <a:cxnSpLocks/>
          </p:cNvCxnSpPr>
          <p:nvPr/>
        </p:nvCxnSpPr>
        <p:spPr>
          <a:xfrm flipV="1">
            <a:off x="4288936" y="2514901"/>
            <a:ext cx="0" cy="413346"/>
          </a:xfrm>
          <a:prstGeom prst="straightConnector1">
            <a:avLst/>
          </a:prstGeom>
          <a:ln w="50800">
            <a:solidFill>
              <a:srgbClr val="F2AA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A79228D3-108A-B871-2BD9-0015B0699830}"/>
              </a:ext>
            </a:extLst>
          </p:cNvPr>
          <p:cNvCxnSpPr>
            <a:cxnSpLocks/>
          </p:cNvCxnSpPr>
          <p:nvPr/>
        </p:nvCxnSpPr>
        <p:spPr>
          <a:xfrm flipV="1">
            <a:off x="4300837" y="2218131"/>
            <a:ext cx="77905" cy="35613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F555F0A4-E08E-61AF-83C6-583229BBB766}"/>
              </a:ext>
            </a:extLst>
          </p:cNvPr>
          <p:cNvCxnSpPr>
            <a:cxnSpLocks/>
          </p:cNvCxnSpPr>
          <p:nvPr/>
        </p:nvCxnSpPr>
        <p:spPr>
          <a:xfrm flipV="1">
            <a:off x="3456613" y="1880650"/>
            <a:ext cx="156271" cy="388985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191B1AA9-5627-9AF8-E1A5-F1BFC0F5E57A}"/>
              </a:ext>
            </a:extLst>
          </p:cNvPr>
          <p:cNvSpPr txBox="1"/>
          <p:nvPr/>
        </p:nvSpPr>
        <p:spPr>
          <a:xfrm>
            <a:off x="1900646" y="4678056"/>
            <a:ext cx="1176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C1D03C7A-66A8-8565-B3EF-A0B0119A63E2}"/>
              </a:ext>
            </a:extLst>
          </p:cNvPr>
          <p:cNvSpPr txBox="1"/>
          <p:nvPr/>
        </p:nvSpPr>
        <p:spPr>
          <a:xfrm>
            <a:off x="1166306" y="3000387"/>
            <a:ext cx="125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#1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6E8171A1-28BD-EA87-2873-CE0110C98A48}"/>
              </a:ext>
            </a:extLst>
          </p:cNvPr>
          <p:cNvSpPr txBox="1"/>
          <p:nvPr/>
        </p:nvSpPr>
        <p:spPr>
          <a:xfrm>
            <a:off x="3416940" y="3000387"/>
            <a:ext cx="125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#2</a:t>
            </a:r>
          </a:p>
        </p:txBody>
      </p:sp>
      <p:sp>
        <p:nvSpPr>
          <p:cNvPr id="128" name="Arrow: Down 20">
            <a:extLst>
              <a:ext uri="{FF2B5EF4-FFF2-40B4-BE49-F238E27FC236}">
                <a16:creationId xmlns:a16="http://schemas.microsoft.com/office/drawing/2014/main" id="{C7E10613-B012-8065-F886-8628A45ABAB5}"/>
              </a:ext>
            </a:extLst>
          </p:cNvPr>
          <p:cNvSpPr/>
          <p:nvPr/>
        </p:nvSpPr>
        <p:spPr>
          <a:xfrm rot="16200000">
            <a:off x="5977963" y="3615249"/>
            <a:ext cx="307740" cy="52819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4">
            <a:extLst>
              <a:ext uri="{FF2B5EF4-FFF2-40B4-BE49-F238E27FC236}">
                <a16:creationId xmlns:a16="http://schemas.microsoft.com/office/drawing/2014/main" id="{BB793989-4E99-0AD2-F22E-9A710AAE228C}"/>
              </a:ext>
            </a:extLst>
          </p:cNvPr>
          <p:cNvSpPr txBox="1"/>
          <p:nvPr/>
        </p:nvSpPr>
        <p:spPr>
          <a:xfrm>
            <a:off x="5088261" y="2858571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Sliding with </a:t>
            </a:r>
          </a:p>
          <a:p>
            <a:r>
              <a:rPr lang="en-US" sz="24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fine-grained!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C78AE2F-E9E3-9488-C718-3FD021A63A25}"/>
              </a:ext>
            </a:extLst>
          </p:cNvPr>
          <p:cNvSpPr txBox="1"/>
          <p:nvPr/>
        </p:nvSpPr>
        <p:spPr>
          <a:xfrm>
            <a:off x="8093056" y="4196710"/>
            <a:ext cx="156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Step #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EEF8A0EB-2190-0D92-B5B1-91A28352C1DC}"/>
              </a:ext>
            </a:extLst>
          </p:cNvPr>
          <p:cNvSpPr txBox="1"/>
          <p:nvPr/>
        </p:nvSpPr>
        <p:spPr>
          <a:xfrm>
            <a:off x="7230763" y="2649507"/>
            <a:ext cx="156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27C29139-6C0A-2FCC-59E2-31794CBD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608" y="1741381"/>
            <a:ext cx="4326275" cy="2468692"/>
          </a:xfrm>
          <a:prstGeom prst="rect">
            <a:avLst/>
          </a:prstGeom>
        </p:spPr>
      </p:pic>
      <p:sp>
        <p:nvSpPr>
          <p:cNvPr id="137" name="文本框 136">
            <a:extLst>
              <a:ext uri="{FF2B5EF4-FFF2-40B4-BE49-F238E27FC236}">
                <a16:creationId xmlns:a16="http://schemas.microsoft.com/office/drawing/2014/main" id="{E7BB065A-E50B-4F94-3AD1-4FA4848302EF}"/>
              </a:ext>
            </a:extLst>
          </p:cNvPr>
          <p:cNvSpPr txBox="1"/>
          <p:nvPr/>
        </p:nvSpPr>
        <p:spPr>
          <a:xfrm>
            <a:off x="9168962" y="1422829"/>
            <a:ext cx="22937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symbol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C360864-842B-50D3-8DC7-CC611AA5A7CB}"/>
              </a:ext>
            </a:extLst>
          </p:cNvPr>
          <p:cNvSpPr txBox="1"/>
          <p:nvPr/>
        </p:nvSpPr>
        <p:spPr>
          <a:xfrm>
            <a:off x="7861561" y="4533699"/>
            <a:ext cx="339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Symbol Peak Tracking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FA09ED3-F84E-7793-B369-1BA71060389F}"/>
              </a:ext>
            </a:extLst>
          </p:cNvPr>
          <p:cNvSpPr txBox="1"/>
          <p:nvPr/>
        </p:nvSpPr>
        <p:spPr>
          <a:xfrm>
            <a:off x="3429329" y="1537248"/>
            <a:ext cx="133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symbol 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51CE325-66AB-C685-2D4F-3F7E51D42078}"/>
              </a:ext>
            </a:extLst>
          </p:cNvPr>
          <p:cNvGrpSpPr/>
          <p:nvPr/>
        </p:nvGrpSpPr>
        <p:grpSpPr>
          <a:xfrm>
            <a:off x="330015" y="3279002"/>
            <a:ext cx="2776315" cy="1870253"/>
            <a:chOff x="330015" y="3228202"/>
            <a:chExt cx="2776315" cy="1870253"/>
          </a:xfrm>
        </p:grpSpPr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1D3313CA-0FC1-3826-8EFA-7D22F68D2873}"/>
                </a:ext>
              </a:extLst>
            </p:cNvPr>
            <p:cNvSpPr txBox="1"/>
            <p:nvPr/>
          </p:nvSpPr>
          <p:spPr>
            <a:xfrm>
              <a:off x="1166306" y="4759901"/>
              <a:ext cx="1670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 #3</a:t>
              </a: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FF4BDEC8-73BA-67FE-D2A8-910FDFFF0B3F}"/>
                </a:ext>
              </a:extLst>
            </p:cNvPr>
            <p:cNvGrpSpPr/>
            <p:nvPr/>
          </p:nvGrpSpPr>
          <p:grpSpPr>
            <a:xfrm>
              <a:off x="330015" y="3228202"/>
              <a:ext cx="2776315" cy="1403239"/>
              <a:chOff x="330015" y="3228202"/>
              <a:chExt cx="2776315" cy="1403239"/>
            </a:xfrm>
          </p:grpSpPr>
          <p:pic>
            <p:nvPicPr>
              <p:cNvPr id="94" name="Picture 17">
                <a:extLst>
                  <a:ext uri="{FF2B5EF4-FFF2-40B4-BE49-F238E27FC236}">
                    <a16:creationId xmlns:a16="http://schemas.microsoft.com/office/drawing/2014/main" id="{E6CC8988-332F-555A-3104-DE0B3F158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742113" y="4156990"/>
                <a:ext cx="1528820" cy="474451"/>
              </a:xfrm>
              <a:prstGeom prst="rect">
                <a:avLst/>
              </a:prstGeom>
              <a:solidFill>
                <a:schemeClr val="bg1"/>
              </a:solidFill>
            </p:spPr>
          </p:pic>
          <p:cxnSp>
            <p:nvCxnSpPr>
              <p:cNvPr id="95" name="直线箭头连接符 94">
                <a:extLst>
                  <a:ext uri="{FF2B5EF4-FFF2-40B4-BE49-F238E27FC236}">
                    <a16:creationId xmlns:a16="http://schemas.microsoft.com/office/drawing/2014/main" id="{4A0BB98D-86C6-00BE-FB68-5F1A4AC11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183" y="3382597"/>
                <a:ext cx="0" cy="122953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箭头连接符 95">
                <a:extLst>
                  <a:ext uri="{FF2B5EF4-FFF2-40B4-BE49-F238E27FC236}">
                    <a16:creationId xmlns:a16="http://schemas.microsoft.com/office/drawing/2014/main" id="{A8222AB3-DF20-FD64-BD6E-4F234C2D4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113" y="4606975"/>
                <a:ext cx="16395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37">
                <a:extLst>
                  <a:ext uri="{FF2B5EF4-FFF2-40B4-BE49-F238E27FC236}">
                    <a16:creationId xmlns:a16="http://schemas.microsoft.com/office/drawing/2014/main" id="{0473A1A1-E029-A16F-CB8F-10AC56DEB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5557" y="3959286"/>
                <a:ext cx="0" cy="662345"/>
              </a:xfrm>
              <a:prstGeom prst="straightConnector1">
                <a:avLst/>
              </a:prstGeom>
              <a:ln w="508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37">
                <a:extLst>
                  <a:ext uri="{FF2B5EF4-FFF2-40B4-BE49-F238E27FC236}">
                    <a16:creationId xmlns:a16="http://schemas.microsoft.com/office/drawing/2014/main" id="{0DF24051-B382-D990-CF9D-2C5D0FC96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6258" y="4083056"/>
                <a:ext cx="0" cy="530778"/>
              </a:xfrm>
              <a:prstGeom prst="straightConnector1">
                <a:avLst/>
              </a:prstGeom>
              <a:ln w="508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CC8D0264-A456-A91F-CF72-9A3DC2D88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666" y="3966925"/>
                <a:ext cx="30541" cy="115155"/>
              </a:xfrm>
              <a:prstGeom prst="straightConnector1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68F3B690-1FFD-1E3F-EB4A-A8C9068D2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1316" y="3566237"/>
                <a:ext cx="156271" cy="388985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6FB33321-C8FD-9476-FB72-9397F9A1DA2A}"/>
                  </a:ext>
                </a:extLst>
              </p:cNvPr>
              <p:cNvSpPr txBox="1"/>
              <p:nvPr/>
            </p:nvSpPr>
            <p:spPr>
              <a:xfrm>
                <a:off x="1802333" y="3503389"/>
                <a:ext cx="13039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second </a:t>
                </a:r>
              </a:p>
              <a:p>
                <a:r>
                  <a:rPr lang="en-US" altLang="zh-CN" sz="1600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symbol </a:t>
                </a:r>
              </a:p>
            </p:txBody>
          </p:sp>
          <p:sp>
            <p:nvSpPr>
              <p:cNvPr id="106" name="TextBox 29">
                <a:extLst>
                  <a:ext uri="{FF2B5EF4-FFF2-40B4-BE49-F238E27FC236}">
                    <a16:creationId xmlns:a16="http://schemas.microsoft.com/office/drawing/2014/main" id="{E33377E4-8C20-E95F-B29B-4759BCE79E8A}"/>
                  </a:ext>
                </a:extLst>
              </p:cNvPr>
              <p:cNvSpPr txBox="1"/>
              <p:nvPr/>
            </p:nvSpPr>
            <p:spPr>
              <a:xfrm rot="10800000">
                <a:off x="330015" y="3298255"/>
                <a:ext cx="430887" cy="132337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Signal strength</a:t>
                </a: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EB9267BA-F867-C227-3DB8-DB0784595404}"/>
                  </a:ext>
                </a:extLst>
              </p:cNvPr>
              <p:cNvSpPr txBox="1"/>
              <p:nvPr/>
            </p:nvSpPr>
            <p:spPr>
              <a:xfrm>
                <a:off x="1244036" y="3228202"/>
                <a:ext cx="1338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first symbol </a:t>
                </a:r>
              </a:p>
            </p:txBody>
          </p:sp>
        </p:grp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1B52EB98-7790-85D8-FBC7-A686B9EBDFC5}"/>
              </a:ext>
            </a:extLst>
          </p:cNvPr>
          <p:cNvGrpSpPr/>
          <p:nvPr/>
        </p:nvGrpSpPr>
        <p:grpSpPr>
          <a:xfrm>
            <a:off x="3012720" y="3355203"/>
            <a:ext cx="2920242" cy="1743252"/>
            <a:chOff x="3012720" y="3346023"/>
            <a:chExt cx="2920242" cy="1743252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A273C8F5-79D3-EBE9-1EAB-C87A885E6251}"/>
                </a:ext>
              </a:extLst>
            </p:cNvPr>
            <p:cNvSpPr txBox="1"/>
            <p:nvPr/>
          </p:nvSpPr>
          <p:spPr>
            <a:xfrm>
              <a:off x="4366063" y="4695211"/>
              <a:ext cx="1566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FFT bin</a:t>
              </a:r>
            </a:p>
          </p:txBody>
        </p:sp>
        <p:pic>
          <p:nvPicPr>
            <p:cNvPr id="107" name="Picture 17">
              <a:extLst>
                <a:ext uri="{FF2B5EF4-FFF2-40B4-BE49-F238E27FC236}">
                  <a16:creationId xmlns:a16="http://schemas.microsoft.com/office/drawing/2014/main" id="{813DB9FB-1EAC-63CF-EA41-5AE8BEC5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012720" y="4237161"/>
              <a:ext cx="1528820" cy="474451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8EB48C7E-0DA9-B714-1015-F4A7C7E30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790" y="3462768"/>
              <a:ext cx="0" cy="12295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0CD83818-870E-F3D7-4CFB-CB1E717666D7}"/>
                </a:ext>
              </a:extLst>
            </p:cNvPr>
            <p:cNvCxnSpPr>
              <a:cxnSpLocks/>
            </p:cNvCxnSpPr>
            <p:nvPr/>
          </p:nvCxnSpPr>
          <p:spPr>
            <a:xfrm>
              <a:off x="3012720" y="4687146"/>
              <a:ext cx="1639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37">
              <a:extLst>
                <a:ext uri="{FF2B5EF4-FFF2-40B4-BE49-F238E27FC236}">
                  <a16:creationId xmlns:a16="http://schemas.microsoft.com/office/drawing/2014/main" id="{675829BC-AECE-10B3-48B1-5CF486BA7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0464" y="4039457"/>
              <a:ext cx="0" cy="662345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37">
              <a:extLst>
                <a:ext uri="{FF2B5EF4-FFF2-40B4-BE49-F238E27FC236}">
                  <a16:creationId xmlns:a16="http://schemas.microsoft.com/office/drawing/2014/main" id="{2BE482FD-5B2F-7E3D-C0CF-5A53D022E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165" y="4035393"/>
              <a:ext cx="0" cy="658613"/>
            </a:xfrm>
            <a:prstGeom prst="straightConnector1">
              <a:avLst/>
            </a:prstGeom>
            <a:ln w="508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>
              <a:extLst>
                <a:ext uri="{FF2B5EF4-FFF2-40B4-BE49-F238E27FC236}">
                  <a16:creationId xmlns:a16="http://schemas.microsoft.com/office/drawing/2014/main" id="{1F55C9D4-5C03-5686-09BE-CD965DF2EA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5964" y="3955222"/>
              <a:ext cx="5201" cy="105022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>
              <a:extLst>
                <a:ext uri="{FF2B5EF4-FFF2-40B4-BE49-F238E27FC236}">
                  <a16:creationId xmlns:a16="http://schemas.microsoft.com/office/drawing/2014/main" id="{D881AECC-8064-4FDD-A99D-A6C506F95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376" y="3656204"/>
              <a:ext cx="156271" cy="388985"/>
            </a:xfrm>
            <a:prstGeom prst="straightConnector1">
              <a:avLst/>
            </a:prstGeom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9980DAE9-D168-C8AB-16D6-F6A2388C2C59}"/>
                </a:ext>
              </a:extLst>
            </p:cNvPr>
            <p:cNvSpPr txBox="1"/>
            <p:nvPr/>
          </p:nvSpPr>
          <p:spPr>
            <a:xfrm>
              <a:off x="4288936" y="3396368"/>
              <a:ext cx="13956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second symbol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A9924EBE-A5FA-6A91-657D-5AABB719D799}"/>
                </a:ext>
              </a:extLst>
            </p:cNvPr>
            <p:cNvSpPr txBox="1"/>
            <p:nvPr/>
          </p:nvSpPr>
          <p:spPr>
            <a:xfrm>
              <a:off x="3453739" y="4750721"/>
              <a:ext cx="925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Step #4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2C67B077-D82B-7529-78E9-4AB02AB3163C}"/>
                </a:ext>
              </a:extLst>
            </p:cNvPr>
            <p:cNvSpPr txBox="1"/>
            <p:nvPr/>
          </p:nvSpPr>
          <p:spPr>
            <a:xfrm>
              <a:off x="3089312" y="3346023"/>
              <a:ext cx="1338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first symbol </a:t>
              </a: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CB9B9358-6421-BC54-981B-FE63B02C365F}"/>
              </a:ext>
            </a:extLst>
          </p:cNvPr>
          <p:cNvSpPr txBox="1"/>
          <p:nvPr/>
        </p:nvSpPr>
        <p:spPr>
          <a:xfrm>
            <a:off x="4376535" y="1814807"/>
            <a:ext cx="1303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</a:t>
            </a:r>
          </a:p>
          <a:p>
            <a:r>
              <a:rPr lang="en-US" altLang="zh-CN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 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ADFE244-B11A-30D1-4970-554768F9430B}"/>
              </a:ext>
            </a:extLst>
          </p:cNvPr>
          <p:cNvSpPr txBox="1"/>
          <p:nvPr/>
        </p:nvSpPr>
        <p:spPr>
          <a:xfrm>
            <a:off x="2132118" y="2049144"/>
            <a:ext cx="1303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 </a:t>
            </a:r>
          </a:p>
          <a:p>
            <a:r>
              <a:rPr lang="en-US" altLang="zh-CN" sz="16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 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0B953D15-C6CE-F6FF-D0FA-4E7659C3EE44}"/>
              </a:ext>
            </a:extLst>
          </p:cNvPr>
          <p:cNvSpPr txBox="1"/>
          <p:nvPr/>
        </p:nvSpPr>
        <p:spPr>
          <a:xfrm>
            <a:off x="7560608" y="1623835"/>
            <a:ext cx="133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symbol 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67FB5398-5F3A-192F-11DB-F4B7F22CE184}"/>
              </a:ext>
            </a:extLst>
          </p:cNvPr>
          <p:cNvCxnSpPr>
            <a:cxnSpLocks/>
          </p:cNvCxnSpPr>
          <p:nvPr/>
        </p:nvCxnSpPr>
        <p:spPr>
          <a:xfrm>
            <a:off x="3584697" y="2464066"/>
            <a:ext cx="29897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B7230C-4F31-24EC-DBE7-583E735DE175}"/>
                  </a:ext>
                </a:extLst>
              </p:cNvPr>
              <p:cNvSpPr txBox="1"/>
              <p:nvPr/>
            </p:nvSpPr>
            <p:spPr>
              <a:xfrm>
                <a:off x="3641414" y="2106047"/>
                <a:ext cx="5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B7230C-4F31-24EC-DBE7-583E735DE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414" y="2106047"/>
                <a:ext cx="536172" cy="276999"/>
              </a:xfrm>
              <a:prstGeom prst="rect">
                <a:avLst/>
              </a:prstGeom>
              <a:blipFill>
                <a:blip r:embed="rId5"/>
                <a:stretch>
                  <a:fillRect l="-6977" r="-930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F7E914E-24D1-3E8D-D7EC-E2507D8F488A}"/>
              </a:ext>
            </a:extLst>
          </p:cNvPr>
          <p:cNvCxnSpPr>
            <a:cxnSpLocks/>
          </p:cNvCxnSpPr>
          <p:nvPr/>
        </p:nvCxnSpPr>
        <p:spPr>
          <a:xfrm>
            <a:off x="1338901" y="4062955"/>
            <a:ext cx="29897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7B8790-87AB-D798-BD20-9A124249D911}"/>
                  </a:ext>
                </a:extLst>
              </p:cNvPr>
              <p:cNvSpPr txBox="1"/>
              <p:nvPr/>
            </p:nvSpPr>
            <p:spPr>
              <a:xfrm>
                <a:off x="1395618" y="3704936"/>
                <a:ext cx="5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67B8790-87AB-D798-BD20-9A124249D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18" y="3704936"/>
                <a:ext cx="536172" cy="276999"/>
              </a:xfrm>
              <a:prstGeom prst="rect">
                <a:avLst/>
              </a:prstGeom>
              <a:blipFill>
                <a:blip r:embed="rId6"/>
                <a:stretch>
                  <a:fillRect l="-6818" r="-681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41BA0DF-129E-2B16-16B1-379981D2B7A2}"/>
              </a:ext>
            </a:extLst>
          </p:cNvPr>
          <p:cNvCxnSpPr>
            <a:cxnSpLocks/>
          </p:cNvCxnSpPr>
          <p:nvPr/>
        </p:nvCxnSpPr>
        <p:spPr>
          <a:xfrm>
            <a:off x="3730371" y="4139424"/>
            <a:ext cx="29897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856695-6A06-AFDB-86DE-4552ED91AC40}"/>
                  </a:ext>
                </a:extLst>
              </p:cNvPr>
              <p:cNvSpPr txBox="1"/>
              <p:nvPr/>
            </p:nvSpPr>
            <p:spPr>
              <a:xfrm>
                <a:off x="3787088" y="3781405"/>
                <a:ext cx="536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856695-6A06-AFDB-86DE-4552ED91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88" y="3781405"/>
                <a:ext cx="536172" cy="276999"/>
              </a:xfrm>
              <a:prstGeom prst="rect">
                <a:avLst/>
              </a:prstGeom>
              <a:blipFill>
                <a:blip r:embed="rId7"/>
                <a:stretch>
                  <a:fillRect l="-9302" r="-9302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5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BCE8-2ABA-553A-9329-A30F7939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7242232-B624-B3DE-D77B-41B2778D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52D60C-D97C-56C0-CDBF-0DF0275DC521}"/>
              </a:ext>
            </a:extLst>
          </p:cNvPr>
          <p:cNvSpPr txBox="1"/>
          <p:nvPr/>
        </p:nvSpPr>
        <p:spPr>
          <a:xfrm>
            <a:off x="605715" y="1353024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packets with different SF/BW coexist (cross-channel interference), their symbols overlap, making it difficult to separate symbols.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86EA86D-D5AA-7EA7-ECBB-036ACF337020}"/>
              </a:ext>
            </a:extLst>
          </p:cNvPr>
          <p:cNvCxnSpPr>
            <a:cxnSpLocks/>
          </p:cNvCxnSpPr>
          <p:nvPr/>
        </p:nvCxnSpPr>
        <p:spPr>
          <a:xfrm>
            <a:off x="1570394" y="4775938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CDD65CEF-E104-2658-CD56-09AED342F012}"/>
              </a:ext>
            </a:extLst>
          </p:cNvPr>
          <p:cNvCxnSpPr>
            <a:cxnSpLocks/>
          </p:cNvCxnSpPr>
          <p:nvPr/>
        </p:nvCxnSpPr>
        <p:spPr>
          <a:xfrm flipV="1">
            <a:off x="1583018" y="2884516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7119103-FE70-39E3-D520-8425A9B0E908}"/>
              </a:ext>
            </a:extLst>
          </p:cNvPr>
          <p:cNvSpPr txBox="1"/>
          <p:nvPr/>
        </p:nvSpPr>
        <p:spPr>
          <a:xfrm>
            <a:off x="1595643" y="2713229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6C38C47-6A27-1DC7-E617-F0367977342B}"/>
              </a:ext>
            </a:extLst>
          </p:cNvPr>
          <p:cNvCxnSpPr>
            <a:cxnSpLocks/>
          </p:cNvCxnSpPr>
          <p:nvPr/>
        </p:nvCxnSpPr>
        <p:spPr>
          <a:xfrm flipV="1">
            <a:off x="1823690" y="4138702"/>
            <a:ext cx="476099" cy="642668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DD6F9CB-EBE8-E29C-A6E7-B858A61CD25B}"/>
              </a:ext>
            </a:extLst>
          </p:cNvPr>
          <p:cNvCxnSpPr>
            <a:cxnSpLocks/>
          </p:cNvCxnSpPr>
          <p:nvPr/>
        </p:nvCxnSpPr>
        <p:spPr>
          <a:xfrm flipV="1">
            <a:off x="2299789" y="4138702"/>
            <a:ext cx="476099" cy="642668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A36521E-31C7-A2C9-C709-286DE040AC28}"/>
              </a:ext>
            </a:extLst>
          </p:cNvPr>
          <p:cNvCxnSpPr>
            <a:cxnSpLocks/>
          </p:cNvCxnSpPr>
          <p:nvPr/>
        </p:nvCxnSpPr>
        <p:spPr>
          <a:xfrm flipV="1">
            <a:off x="2061739" y="3506177"/>
            <a:ext cx="944684" cy="1275193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FFF2E5F-5366-B68A-D83F-C096BD8231EE}"/>
              </a:ext>
            </a:extLst>
          </p:cNvPr>
          <p:cNvCxnSpPr>
            <a:cxnSpLocks/>
          </p:cNvCxnSpPr>
          <p:nvPr/>
        </p:nvCxnSpPr>
        <p:spPr>
          <a:xfrm flipV="1">
            <a:off x="3006423" y="3495314"/>
            <a:ext cx="944684" cy="1275193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E7BCCB9-BE46-3F2E-C10A-9BAC49CF581A}"/>
              </a:ext>
            </a:extLst>
          </p:cNvPr>
          <p:cNvCxnSpPr>
            <a:cxnSpLocks/>
          </p:cNvCxnSpPr>
          <p:nvPr/>
        </p:nvCxnSpPr>
        <p:spPr>
          <a:xfrm flipV="1">
            <a:off x="2768373" y="4127839"/>
            <a:ext cx="476099" cy="642668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6BD5763-98E4-9C1A-67EF-1D11BF65DF47}"/>
              </a:ext>
            </a:extLst>
          </p:cNvPr>
          <p:cNvCxnSpPr>
            <a:cxnSpLocks/>
          </p:cNvCxnSpPr>
          <p:nvPr/>
        </p:nvCxnSpPr>
        <p:spPr>
          <a:xfrm flipV="1">
            <a:off x="3244472" y="4127839"/>
            <a:ext cx="476099" cy="642668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CD235F9-4A40-0D24-62F7-96F1079670C0}"/>
              </a:ext>
            </a:extLst>
          </p:cNvPr>
          <p:cNvSpPr txBox="1"/>
          <p:nvPr/>
        </p:nvSpPr>
        <p:spPr>
          <a:xfrm>
            <a:off x="4155446" y="4823508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C3ED82A-A0A5-DD8A-04E8-051BC6946AE1}"/>
              </a:ext>
            </a:extLst>
          </p:cNvPr>
          <p:cNvCxnSpPr>
            <a:cxnSpLocks/>
          </p:cNvCxnSpPr>
          <p:nvPr/>
        </p:nvCxnSpPr>
        <p:spPr>
          <a:xfrm>
            <a:off x="3007149" y="2924086"/>
            <a:ext cx="20343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444FD60F-C62C-C4C8-9182-331D7E3D9DF3}"/>
              </a:ext>
            </a:extLst>
          </p:cNvPr>
          <p:cNvCxnSpPr>
            <a:cxnSpLocks/>
          </p:cNvCxnSpPr>
          <p:nvPr/>
        </p:nvCxnSpPr>
        <p:spPr>
          <a:xfrm>
            <a:off x="3007149" y="3201178"/>
            <a:ext cx="203432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8CA2459-CF13-1D7D-3C1D-643F518400D6}"/>
              </a:ext>
            </a:extLst>
          </p:cNvPr>
          <p:cNvSpPr txBox="1"/>
          <p:nvPr/>
        </p:nvSpPr>
        <p:spPr>
          <a:xfrm>
            <a:off x="3173629" y="2694324"/>
            <a:ext cx="2416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:SF9, BW250kHZ</a:t>
            </a:r>
          </a:p>
          <a:p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:SF11, BW500kHz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F51FEDA-FF48-E1E2-35D3-480016465FC5}"/>
              </a:ext>
            </a:extLst>
          </p:cNvPr>
          <p:cNvGrpSpPr/>
          <p:nvPr/>
        </p:nvGrpSpPr>
        <p:grpSpPr>
          <a:xfrm>
            <a:off x="1583020" y="3533172"/>
            <a:ext cx="954817" cy="1256781"/>
            <a:chOff x="984644" y="4932200"/>
            <a:chExt cx="1095880" cy="1264330"/>
          </a:xfrm>
        </p:grpSpPr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F79A11F4-7EE5-FE87-38B7-25EAF68EC702}"/>
                </a:ext>
              </a:extLst>
            </p:cNvPr>
            <p:cNvCxnSpPr>
              <a:cxnSpLocks/>
            </p:cNvCxnSpPr>
            <p:nvPr/>
          </p:nvCxnSpPr>
          <p:spPr>
            <a:xfrm>
              <a:off x="997015" y="4932200"/>
              <a:ext cx="1047126" cy="126432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384E14F-6822-1241-6AB6-3A615925CD0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84644" y="4932761"/>
              <a:ext cx="1095880" cy="1263769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7" name="Picture 17">
            <a:extLst>
              <a:ext uri="{FF2B5EF4-FFF2-40B4-BE49-F238E27FC236}">
                <a16:creationId xmlns:a16="http://schemas.microsoft.com/office/drawing/2014/main" id="{8E9DE34C-213C-3946-A2F7-77F097BE6A1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01300" y="4050385"/>
            <a:ext cx="2729975" cy="727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9">
            <a:extLst>
              <a:ext uri="{FF2B5EF4-FFF2-40B4-BE49-F238E27FC236}">
                <a16:creationId xmlns:a16="http://schemas.microsoft.com/office/drawing/2014/main" id="{DD548E76-E6D4-FA82-A05D-F8C32C2B0A73}"/>
              </a:ext>
            </a:extLst>
          </p:cNvPr>
          <p:cNvSpPr txBox="1"/>
          <p:nvPr/>
        </p:nvSpPr>
        <p:spPr>
          <a:xfrm rot="10800000">
            <a:off x="5921482" y="2916639"/>
            <a:ext cx="492443" cy="16370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Signal strength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8E01032-4C81-3C05-4ADC-07C0D254054E}"/>
              </a:ext>
            </a:extLst>
          </p:cNvPr>
          <p:cNvCxnSpPr>
            <a:cxnSpLocks/>
          </p:cNvCxnSpPr>
          <p:nvPr/>
        </p:nvCxnSpPr>
        <p:spPr>
          <a:xfrm flipV="1">
            <a:off x="6413925" y="2849200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7">
            <a:extLst>
              <a:ext uri="{FF2B5EF4-FFF2-40B4-BE49-F238E27FC236}">
                <a16:creationId xmlns:a16="http://schemas.microsoft.com/office/drawing/2014/main" id="{BD6DF815-10D1-2AA3-F542-0D4216040CBB}"/>
              </a:ext>
            </a:extLst>
          </p:cNvPr>
          <p:cNvCxnSpPr>
            <a:cxnSpLocks/>
          </p:cNvCxnSpPr>
          <p:nvPr/>
        </p:nvCxnSpPr>
        <p:spPr>
          <a:xfrm flipV="1">
            <a:off x="7586852" y="4127839"/>
            <a:ext cx="0" cy="63526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2CDAA3E-C161-6972-9D35-B4F2FCB70DF9}"/>
              </a:ext>
            </a:extLst>
          </p:cNvPr>
          <p:cNvSpPr txBox="1"/>
          <p:nvPr/>
        </p:nvSpPr>
        <p:spPr>
          <a:xfrm>
            <a:off x="9084326" y="4720254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cxnSp>
        <p:nvCxnSpPr>
          <p:cNvPr id="33" name="Straight Arrow Connector 37">
            <a:extLst>
              <a:ext uri="{FF2B5EF4-FFF2-40B4-BE49-F238E27FC236}">
                <a16:creationId xmlns:a16="http://schemas.microsoft.com/office/drawing/2014/main" id="{2F81687C-E2E0-309D-845C-9B9FA288799D}"/>
              </a:ext>
            </a:extLst>
          </p:cNvPr>
          <p:cNvCxnSpPr>
            <a:cxnSpLocks/>
          </p:cNvCxnSpPr>
          <p:nvPr/>
        </p:nvCxnSpPr>
        <p:spPr>
          <a:xfrm flipV="1">
            <a:off x="7007732" y="3747124"/>
            <a:ext cx="0" cy="101598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7">
            <a:extLst>
              <a:ext uri="{FF2B5EF4-FFF2-40B4-BE49-F238E27FC236}">
                <a16:creationId xmlns:a16="http://schemas.microsoft.com/office/drawing/2014/main" id="{8490C102-7A50-920F-450D-B5DEF74B6DAE}"/>
              </a:ext>
            </a:extLst>
          </p:cNvPr>
          <p:cNvCxnSpPr>
            <a:cxnSpLocks/>
          </p:cNvCxnSpPr>
          <p:nvPr/>
        </p:nvCxnSpPr>
        <p:spPr>
          <a:xfrm flipV="1">
            <a:off x="8491092" y="4224759"/>
            <a:ext cx="0" cy="526385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480F028-A8FA-0934-860E-4AB433FA0DC7}"/>
              </a:ext>
            </a:extLst>
          </p:cNvPr>
          <p:cNvSpPr txBox="1"/>
          <p:nvPr/>
        </p:nvSpPr>
        <p:spPr>
          <a:xfrm>
            <a:off x="7399698" y="2983872"/>
            <a:ext cx="3399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 #1 &lt;SF9, BW250kHz&gt;  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022A5EB0-0EB5-3C94-57FF-BDAD88E8665A}"/>
              </a:ext>
            </a:extLst>
          </p:cNvPr>
          <p:cNvCxnSpPr>
            <a:cxnSpLocks/>
          </p:cNvCxnSpPr>
          <p:nvPr/>
        </p:nvCxnSpPr>
        <p:spPr>
          <a:xfrm flipV="1">
            <a:off x="7020356" y="3255938"/>
            <a:ext cx="430121" cy="484952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D4E6565-D0D0-1C1F-A753-C3D2AE5E8D89}"/>
              </a:ext>
            </a:extLst>
          </p:cNvPr>
          <p:cNvCxnSpPr>
            <a:cxnSpLocks/>
          </p:cNvCxnSpPr>
          <p:nvPr/>
        </p:nvCxnSpPr>
        <p:spPr>
          <a:xfrm flipV="1">
            <a:off x="7656015" y="3910585"/>
            <a:ext cx="515890" cy="250977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C9F44F6-E08C-374D-8973-DF5963F9DAE9}"/>
              </a:ext>
            </a:extLst>
          </p:cNvPr>
          <p:cNvSpPr txBox="1"/>
          <p:nvPr/>
        </p:nvSpPr>
        <p:spPr>
          <a:xfrm>
            <a:off x="8098759" y="3656465"/>
            <a:ext cx="3564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 #1 &lt;SF11, BW500kHz&gt;  </a:t>
            </a:r>
            <a:endParaRPr lang="en-US" altLang="zh-CN" sz="1800" b="1" i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FC2632E-C82B-0761-BB2D-C9EAB37CF549}"/>
              </a:ext>
            </a:extLst>
          </p:cNvPr>
          <p:cNvCxnSpPr>
            <a:cxnSpLocks/>
          </p:cNvCxnSpPr>
          <p:nvPr/>
        </p:nvCxnSpPr>
        <p:spPr>
          <a:xfrm>
            <a:off x="6401301" y="4740622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3E1D617-11D2-A224-5F57-007D5C7AC0C9}"/>
              </a:ext>
            </a:extLst>
          </p:cNvPr>
          <p:cNvSpPr txBox="1"/>
          <p:nvPr/>
        </p:nvSpPr>
        <p:spPr>
          <a:xfrm>
            <a:off x="8927700" y="4113359"/>
            <a:ext cx="3399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 #2 &lt;SF9, BW250kHz&gt;  </a:t>
            </a:r>
            <a:endParaRPr lang="en-US" altLang="zh-CN" sz="1800" b="1" i="1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1CC962C-DCDC-2BEB-51D5-AD6FEFD67E1D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608512" y="4298025"/>
            <a:ext cx="319188" cy="96472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00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313E6-4F25-DAA1-9B05-E12728395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49DBB30-CCB5-0D73-BE85-460F2BCD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A22C3A-49B2-C1D3-9E3D-783A9A1707A5}"/>
              </a:ext>
            </a:extLst>
          </p:cNvPr>
          <p:cNvSpPr txBox="1"/>
          <p:nvPr/>
        </p:nvSpPr>
        <p:spPr>
          <a:xfrm>
            <a:off x="605715" y="1353024"/>
            <a:ext cx="1130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leverages the fact that packets from different logical channels produce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distinct peak-tracking trajectories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enabling separation and recovery even under cross-channel interference.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Arrow: Down 20">
            <a:extLst>
              <a:ext uri="{FF2B5EF4-FFF2-40B4-BE49-F238E27FC236}">
                <a16:creationId xmlns:a16="http://schemas.microsoft.com/office/drawing/2014/main" id="{DC29BE32-5EFC-9FD7-862A-7E68D61EB3A1}"/>
              </a:ext>
            </a:extLst>
          </p:cNvPr>
          <p:cNvSpPr/>
          <p:nvPr/>
        </p:nvSpPr>
        <p:spPr>
          <a:xfrm rot="16200000">
            <a:off x="6367442" y="3457018"/>
            <a:ext cx="307740" cy="52819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0B73F0E-1810-7A84-3EB6-56249432A948}"/>
              </a:ext>
            </a:extLst>
          </p:cNvPr>
          <p:cNvGrpSpPr/>
          <p:nvPr/>
        </p:nvGrpSpPr>
        <p:grpSpPr>
          <a:xfrm>
            <a:off x="670736" y="2527649"/>
            <a:ext cx="5420480" cy="3178698"/>
            <a:chOff x="39808" y="1836336"/>
            <a:chExt cx="6056192" cy="370290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BE4FB3C-A39E-810D-F8A8-517FEF95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18" y="2272320"/>
              <a:ext cx="5776882" cy="2897591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E6457A-2467-C2B1-0999-C50111EC62B6}"/>
                </a:ext>
              </a:extLst>
            </p:cNvPr>
            <p:cNvSpPr txBox="1"/>
            <p:nvPr/>
          </p:nvSpPr>
          <p:spPr>
            <a:xfrm>
              <a:off x="2573412" y="1937352"/>
              <a:ext cx="2690184" cy="752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symbol #1 </a:t>
              </a:r>
            </a:p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&lt;SF9, BW250kHz&gt;  </a:t>
              </a:r>
              <a:endParaRPr lang="en-US" altLang="zh-CN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D18781-17E4-D474-9550-1C8A86935331}"/>
                </a:ext>
              </a:extLst>
            </p:cNvPr>
            <p:cNvSpPr txBox="1"/>
            <p:nvPr/>
          </p:nvSpPr>
          <p:spPr>
            <a:xfrm>
              <a:off x="113850" y="1836336"/>
              <a:ext cx="2505788" cy="752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symbol #1</a:t>
              </a:r>
            </a:p>
            <a:p>
              <a:r>
                <a:rPr lang="en-US" altLang="zh-CN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&lt;SF11, BW500kHz&gt;  </a:t>
              </a:r>
              <a:endParaRPr lang="en-US" altLang="zh-CN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325F2E0-BE45-4FE4-1D79-0D467CD57D77}"/>
                </a:ext>
              </a:extLst>
            </p:cNvPr>
            <p:cNvSpPr txBox="1"/>
            <p:nvPr/>
          </p:nvSpPr>
          <p:spPr>
            <a:xfrm>
              <a:off x="966673" y="5169911"/>
              <a:ext cx="1566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Step #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E558D0-5D63-34B9-D064-561717C35161}"/>
                </a:ext>
              </a:extLst>
            </p:cNvPr>
            <p:cNvSpPr txBox="1"/>
            <p:nvPr/>
          </p:nvSpPr>
          <p:spPr>
            <a:xfrm>
              <a:off x="39808" y="3187575"/>
              <a:ext cx="1566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FFT bin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2921A1D-FE63-4CF7-9E6C-C6E7CAACE566}"/>
              </a:ext>
            </a:extLst>
          </p:cNvPr>
          <p:cNvSpPr txBox="1"/>
          <p:nvPr/>
        </p:nvSpPr>
        <p:spPr>
          <a:xfrm>
            <a:off x="10830410" y="4501003"/>
            <a:ext cx="15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Step #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837081D-A4BB-1145-7D20-0D574683773A}"/>
              </a:ext>
            </a:extLst>
          </p:cNvPr>
          <p:cNvGrpSpPr/>
          <p:nvPr/>
        </p:nvGrpSpPr>
        <p:grpSpPr>
          <a:xfrm>
            <a:off x="6951930" y="2316694"/>
            <a:ext cx="4634355" cy="3058925"/>
            <a:chOff x="6888749" y="1887031"/>
            <a:chExt cx="4634355" cy="305892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436A9F-6D22-D1B6-10C1-4B6A0B5E9742}"/>
                </a:ext>
              </a:extLst>
            </p:cNvPr>
            <p:cNvSpPr txBox="1"/>
            <p:nvPr/>
          </p:nvSpPr>
          <p:spPr>
            <a:xfrm>
              <a:off x="9207634" y="2533362"/>
              <a:ext cx="19522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symbol #1 </a:t>
              </a:r>
            </a:p>
            <a:p>
              <a:r>
                <a:rPr lang="en-US" altLang="zh-CN" b="1" i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&lt;SF9, BW250kHz&gt;  </a:t>
              </a:r>
              <a:endParaRPr lang="en-US" altLang="zh-CN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1059C04-46D8-EC14-9099-A28051F72B6E}"/>
                </a:ext>
              </a:extLst>
            </p:cNvPr>
            <p:cNvSpPr txBox="1"/>
            <p:nvPr/>
          </p:nvSpPr>
          <p:spPr>
            <a:xfrm>
              <a:off x="8017341" y="4299625"/>
              <a:ext cx="21664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symbol #1</a:t>
              </a:r>
            </a:p>
            <a:p>
              <a:r>
                <a:rPr lang="en-US" altLang="zh-CN" b="1" i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&lt;SF11, BW500kHz&gt;  </a:t>
              </a:r>
              <a:endParaRPr lang="en-US" altLang="zh-CN" sz="18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D8F576D9-4FBA-48A7-AA22-838E3BFFB4F2}"/>
                </a:ext>
              </a:extLst>
            </p:cNvPr>
            <p:cNvSpPr txBox="1"/>
            <p:nvPr/>
          </p:nvSpPr>
          <p:spPr>
            <a:xfrm rot="10800000">
              <a:off x="6888749" y="1887031"/>
              <a:ext cx="492443" cy="21606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Signal strength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61938C-037D-5FCD-9FD7-149DD203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2892" y="2985445"/>
              <a:ext cx="4019823" cy="1471337"/>
            </a:xfrm>
            <a:prstGeom prst="rect">
              <a:avLst/>
            </a:prstGeom>
          </p:spPr>
        </p:pic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12146FCF-9289-0FBD-1120-014967439D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6042" y="2272320"/>
              <a:ext cx="0" cy="1824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32FB691D-0976-60E2-4303-DFB0D7A844D4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67" y="4082380"/>
              <a:ext cx="42086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EB5025D-9047-4D78-C574-208DDAC769CD}"/>
              </a:ext>
            </a:extLst>
          </p:cNvPr>
          <p:cNvSpPr txBox="1"/>
          <p:nvPr/>
        </p:nvSpPr>
        <p:spPr>
          <a:xfrm>
            <a:off x="444500" y="5706347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Since SF/BW configurations determine symbol duration, their peak sequences follow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different slopes and lengths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across sliding windows.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9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191B-D83C-8F6F-EF2A-04B02178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B29AAEA-1F32-CC11-6C96-50BA6B53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EB41E9-CC7E-E7FD-FF38-0162D9FD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51" y="2451301"/>
            <a:ext cx="6757928" cy="24281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D9FE71-128E-F583-7BDB-A95E05D82D22}"/>
              </a:ext>
            </a:extLst>
          </p:cNvPr>
          <p:cNvSpPr txBox="1"/>
          <p:nvPr/>
        </p:nvSpPr>
        <p:spPr>
          <a:xfrm>
            <a:off x="605715" y="1353024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Under the near-far effect, weak-symbol peaks will be distorted, making peak matching unstable and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domain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features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unreliable.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A0FBA6-A5AF-59E6-5685-8EEC4E1ABF40}"/>
              </a:ext>
            </a:extLst>
          </p:cNvPr>
          <p:cNvSpPr txBox="1"/>
          <p:nvPr/>
        </p:nvSpPr>
        <p:spPr>
          <a:xfrm>
            <a:off x="605715" y="5146745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 #1: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leverages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peak regression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interpolate and recover the missing weak peaks, ensuring the continuity of peak sequences for robust symbol tracking.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9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792E-90C6-95C0-2735-123B1983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C8863E7-BCA8-5642-16E7-D65F7915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9BC86F-A7C5-7142-7F77-1F031A2C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07" y="2130764"/>
            <a:ext cx="5965785" cy="2503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1CD58A-BFC0-A603-75B5-1F242FAA76F8}"/>
              </a:ext>
            </a:extLst>
          </p:cNvPr>
          <p:cNvSpPr txBox="1"/>
          <p:nvPr/>
        </p:nvSpPr>
        <p:spPr>
          <a:xfrm>
            <a:off x="605715" y="4634568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 #2: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adjusts constraints by signal strength: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strict for strong symbols, loose for weak ones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ensuring robust tracking.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5608A0-36FE-F4B5-D339-CE6FB6E8EFE3}"/>
              </a:ext>
            </a:extLst>
          </p:cNvPr>
          <p:cNvSpPr txBox="1"/>
          <p:nvPr/>
        </p:nvSpPr>
        <p:spPr>
          <a:xfrm>
            <a:off x="605715" y="5551276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Solution #3: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iteratively extracts peaks with a dynamic threshold.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44D18F-A27F-8048-0F5E-BE9984CEF974}"/>
              </a:ext>
            </a:extLst>
          </p:cNvPr>
          <p:cNvSpPr txBox="1"/>
          <p:nvPr/>
        </p:nvSpPr>
        <p:spPr>
          <a:xfrm>
            <a:off x="605715" y="1353024"/>
            <a:ext cx="1130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Problem: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Under the near-far effect, weak-symbol peaks may disappear, making peak matching unstable and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frequency domain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features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unreliable.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8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D6380-99D2-B6E4-9D9D-DAE76994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633A0235-1D9D-40D4-6CCD-A7305C2E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3F02D-0611-0C2B-917B-C6A886AADF96}"/>
                  </a:ext>
                </a:extLst>
              </p:cNvPr>
              <p:cNvSpPr txBox="1"/>
              <p:nvPr/>
            </p:nvSpPr>
            <p:spPr>
              <a:xfrm>
                <a:off x="587829" y="3646515"/>
                <a:ext cx="6346371" cy="164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Testbed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Campus scale: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.9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76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Indoor: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Trace: &gt; 10,000 traces from 240 links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A3F02D-0611-0C2B-917B-C6A886AA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3646515"/>
                <a:ext cx="6346371" cy="1646605"/>
              </a:xfrm>
              <a:prstGeom prst="rect">
                <a:avLst/>
              </a:prstGeom>
              <a:blipFill>
                <a:blip r:embed="rId3"/>
                <a:stretch>
                  <a:fillRect l="-1597" t="-3077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84C89BE9-FB58-B120-3A9D-BF1F6897C3BF}"/>
              </a:ext>
            </a:extLst>
          </p:cNvPr>
          <p:cNvSpPr txBox="1"/>
          <p:nvPr/>
        </p:nvSpPr>
        <p:spPr>
          <a:xfrm>
            <a:off x="587829" y="1503326"/>
            <a:ext cx="525605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Software implementation at gateways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SDR gateway: USRP N210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COTS LoRa nodes: Semtech SX1272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8EFB57-1690-BE8E-E830-836338C8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010" y="1503326"/>
            <a:ext cx="5336465" cy="32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8E057-480F-2826-ABFD-E59DF934A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D2CDBA18-DFA5-9F76-B2DB-F4D5BF49ACA8}"/>
              </a:ext>
            </a:extLst>
          </p:cNvPr>
          <p:cNvSpPr txBox="1"/>
          <p:nvPr/>
        </p:nvSpPr>
        <p:spPr>
          <a:xfrm>
            <a:off x="451642" y="1720322"/>
            <a:ext cx="625395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LoRaWAN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CAD on pre-configured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MALoRa: multi-antenna to improve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cross-channel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wideband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dechirp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179DB2A-268E-611E-34FA-9A78E6DB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1BBFCB0-EFF0-BFE1-63CD-05262BA51EB1}"/>
              </a:ext>
            </a:extLst>
          </p:cNvPr>
          <p:cNvSpPr txBox="1"/>
          <p:nvPr/>
        </p:nvSpPr>
        <p:spPr>
          <a:xfrm>
            <a:off x="6578446" y="1720322"/>
            <a:ext cx="561355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settings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Spectrum: 914-916MHz frequency band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BW: 62.5/125/250/500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kHZ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SF: 6-12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Nodes number: 20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AE4BB058-ED83-8612-A7CC-563C2937493B}"/>
                  </a:ext>
                </a:extLst>
              </p:cNvPr>
              <p:cNvSpPr txBox="1"/>
              <p:nvPr/>
            </p:nvSpPr>
            <p:spPr>
              <a:xfrm>
                <a:off x="451642" y="4186109"/>
                <a:ext cx="11968958" cy="164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Metric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number of received packets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 Detection Rate(PDR)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Different levels of SNRs: High SNR(&gt; 0dB), Low SNR(0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-10dB), Extremely Low SNR(&lt; -10dB)</a:t>
                </a:r>
              </a:p>
            </p:txBody>
          </p:sp>
        </mc:Choice>
        <mc:Fallback xmlns="">
          <p:sp>
            <p:nvSpPr>
              <p:cNvPr id="5" name="TextBox 9">
                <a:extLst>
                  <a:ext uri="{FF2B5EF4-FFF2-40B4-BE49-F238E27FC236}">
                    <a16:creationId xmlns:a16="http://schemas.microsoft.com/office/drawing/2014/main" id="{AE4BB058-ED83-8612-A7CC-563C2937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2" y="4186109"/>
                <a:ext cx="11968958" cy="1646605"/>
              </a:xfrm>
              <a:prstGeom prst="rect">
                <a:avLst/>
              </a:prstGeom>
              <a:blipFill>
                <a:blip r:embed="rId3"/>
                <a:stretch>
                  <a:fillRect l="-847" t="-3053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0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7F909-B8BB-040E-0920-933814C0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卡车, 乐高, 蛋糕&#10;&#10;描述已自动生成">
            <a:extLst>
              <a:ext uri="{FF2B5EF4-FFF2-40B4-BE49-F238E27FC236}">
                <a16:creationId xmlns:a16="http://schemas.microsoft.com/office/drawing/2014/main" id="{394791B5-3064-C271-DDDD-AFE790CB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600"/>
            <a:ext cx="8556292" cy="4795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AEDD80-D08D-CA9C-4499-E8D79413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3896242"/>
            <a:ext cx="298450" cy="360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921817-1E4F-6887-27B0-EB26577C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068084"/>
            <a:ext cx="298450" cy="360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E13322-91BC-652E-B851-E28367E0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21" y="5432942"/>
            <a:ext cx="298450" cy="360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919EC-6562-0612-D1B7-03162CD1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21" y="4233826"/>
            <a:ext cx="298450" cy="360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ABB4D6-6FD1-D9FB-DE36-C19E00C5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871" y="4582042"/>
            <a:ext cx="298450" cy="360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0DD319-FBAD-DB63-442C-0CA0936D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50" y="2560084"/>
            <a:ext cx="298450" cy="36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D2C2D-5ED3-F2DE-71C8-EFD83AFF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94884"/>
            <a:ext cx="1054100" cy="1054100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16B56AF-2083-AD31-4989-BA4C5EC29B64}"/>
              </a:ext>
            </a:extLst>
          </p:cNvPr>
          <p:cNvCxnSpPr>
            <a:endCxn id="12" idx="1"/>
          </p:cNvCxnSpPr>
          <p:nvPr/>
        </p:nvCxnSpPr>
        <p:spPr>
          <a:xfrm flipV="1">
            <a:off x="2330450" y="2121934"/>
            <a:ext cx="4171950" cy="94615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123CB79-366C-ACC7-3655-5E45124074B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940300" y="2274334"/>
            <a:ext cx="1714500" cy="46620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E961E6F2-E2EA-2714-F498-4B9EB3220013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5783096" y="2560084"/>
            <a:ext cx="1086183" cy="2382874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29493F-ABD7-DE0E-F1A0-1B60ACF240F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25771" y="2426734"/>
            <a:ext cx="2329029" cy="198755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AF1EA8F-1ADB-E1D8-CD03-D9D2CC298833}"/>
              </a:ext>
            </a:extLst>
          </p:cNvPr>
          <p:cNvCxnSpPr>
            <a:cxnSpLocks/>
          </p:cNvCxnSpPr>
          <p:nvPr/>
        </p:nvCxnSpPr>
        <p:spPr>
          <a:xfrm flipV="1">
            <a:off x="4427371" y="2560084"/>
            <a:ext cx="2227429" cy="287285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53DE9D60-FB34-01FC-51C8-E547FFE48F32}"/>
              </a:ext>
            </a:extLst>
          </p:cNvPr>
          <p:cNvCxnSpPr>
            <a:cxnSpLocks/>
          </p:cNvCxnSpPr>
          <p:nvPr/>
        </p:nvCxnSpPr>
        <p:spPr>
          <a:xfrm flipV="1">
            <a:off x="2115971" y="2426734"/>
            <a:ext cx="4386429" cy="1548366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4">
            <a:extLst>
              <a:ext uri="{FF2B5EF4-FFF2-40B4-BE49-F238E27FC236}">
                <a16:creationId xmlns:a16="http://schemas.microsoft.com/office/drawing/2014/main" id="{4B358E17-1C40-9FD0-7B70-3D162001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Low Power Wide Area Network</a:t>
            </a:r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E5AD0119-1009-82F0-BEC2-7EBA1D5C0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28" y="1306940"/>
            <a:ext cx="10858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1305A58A-3C05-AC94-95AF-D1AE8415390E}"/>
                  </a:ext>
                </a:extLst>
              </p:cNvPr>
              <p:cNvSpPr txBox="1"/>
              <p:nvPr/>
            </p:nvSpPr>
            <p:spPr>
              <a:xfrm>
                <a:off x="8474174" y="2065608"/>
                <a:ext cx="3463826" cy="8309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KM in rural areas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3-5 KM in urban</a:t>
                </a:r>
              </a:p>
            </p:txBody>
          </p:sp>
        </mc:Choice>
        <mc:Fallback xmlns=""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1305A58A-3C05-AC94-95AF-D1AE84153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174" y="2065608"/>
                <a:ext cx="3463826" cy="830997"/>
              </a:xfrm>
              <a:prstGeom prst="rect">
                <a:avLst/>
              </a:prstGeom>
              <a:blipFill>
                <a:blip r:embed="rId7"/>
                <a:stretch>
                  <a:fillRect l="-2564" t="-4478" b="-1492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18">
            <a:extLst>
              <a:ext uri="{FF2B5EF4-FFF2-40B4-BE49-F238E27FC236}">
                <a16:creationId xmlns:a16="http://schemas.microsoft.com/office/drawing/2014/main" id="{7449907C-691A-2869-C33F-3320CCFD96CD}"/>
              </a:ext>
            </a:extLst>
          </p:cNvPr>
          <p:cNvSpPr txBox="1"/>
          <p:nvPr/>
        </p:nvSpPr>
        <p:spPr>
          <a:xfrm>
            <a:off x="9575118" y="1302496"/>
            <a:ext cx="287649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u="sng" dirty="0">
                <a:solidFill>
                  <a:srgbClr val="A500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lang="en-US" sz="3200" b="1" u="sng" dirty="0">
                <a:solidFill>
                  <a:srgbClr val="A500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nge)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E167654E-C4F5-E2C0-7249-C817D24C56D9}"/>
              </a:ext>
            </a:extLst>
          </p:cNvPr>
          <p:cNvSpPr txBox="1"/>
          <p:nvPr/>
        </p:nvSpPr>
        <p:spPr>
          <a:xfrm>
            <a:off x="8472321" y="3209349"/>
            <a:ext cx="309014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CD5D6953-709B-88C1-84E3-296543B88625}"/>
              </a:ext>
            </a:extLst>
          </p:cNvPr>
          <p:cNvSpPr txBox="1"/>
          <p:nvPr/>
        </p:nvSpPr>
        <p:spPr>
          <a:xfrm>
            <a:off x="8585200" y="3794124"/>
            <a:ext cx="372110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AA battery for 10+ years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E1740388-C4F2-FD54-CDB3-596156020511}"/>
              </a:ext>
            </a:extLst>
          </p:cNvPr>
          <p:cNvSpPr txBox="1"/>
          <p:nvPr/>
        </p:nvSpPr>
        <p:spPr>
          <a:xfrm>
            <a:off x="8454692" y="4465084"/>
            <a:ext cx="309014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High Sensitivity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B98D8F05-3FDF-8145-BE19-7F1A217AFBB4}"/>
              </a:ext>
            </a:extLst>
          </p:cNvPr>
          <p:cNvSpPr txBox="1"/>
          <p:nvPr/>
        </p:nvSpPr>
        <p:spPr>
          <a:xfrm>
            <a:off x="8567571" y="5049859"/>
            <a:ext cx="3721100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Below-noise reception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(down to -148dBm)</a:t>
            </a:r>
          </a:p>
        </p:txBody>
      </p:sp>
    </p:spTree>
    <p:extLst>
      <p:ext uri="{BB962C8B-B14F-4D97-AF65-F5344CB8AC3E}">
        <p14:creationId xmlns:p14="http://schemas.microsoft.com/office/powerpoint/2010/main" val="232373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FC04-7968-534E-1701-DF5A9754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AA115CD-89B7-E5D3-D4D2-AC44D019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Evaluation: Different SNRs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DCCEE8-1BD8-54BA-E7FF-BB3043C4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1" y="1503326"/>
            <a:ext cx="3676650" cy="2451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F68986-A068-A220-976D-E56ECE56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43" y="1503326"/>
            <a:ext cx="3676650" cy="2451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4CB3B7-1BE2-8AD3-1E4E-1ACA7DB2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65" y="1503326"/>
            <a:ext cx="3676650" cy="2451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0CEDC7C-22F1-B97B-4254-4225D5328AE2}"/>
              </a:ext>
            </a:extLst>
          </p:cNvPr>
          <p:cNvSpPr txBox="1"/>
          <p:nvPr/>
        </p:nvSpPr>
        <p:spPr>
          <a:xfrm>
            <a:off x="1047031" y="4063209"/>
            <a:ext cx="2423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SNR(&gt; 0dB)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6D627D-F575-0506-E56F-E5E31E40AC66}"/>
                  </a:ext>
                </a:extLst>
              </p:cNvPr>
              <p:cNvSpPr txBox="1"/>
              <p:nvPr/>
            </p:nvSpPr>
            <p:spPr>
              <a:xfrm>
                <a:off x="4872464" y="4063209"/>
                <a:ext cx="28440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Low SNR(0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-10dB)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6D627D-F575-0506-E56F-E5E31E40A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64" y="4063209"/>
                <a:ext cx="2844050" cy="400110"/>
              </a:xfrm>
              <a:prstGeom prst="rect">
                <a:avLst/>
              </a:prstGeom>
              <a:blipFill>
                <a:blip r:embed="rId6"/>
                <a:stretch>
                  <a:fillRect l="-2222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8B979AF-634A-E6EB-94B6-A8B75A8605E4}"/>
              </a:ext>
            </a:extLst>
          </p:cNvPr>
          <p:cNvSpPr txBox="1"/>
          <p:nvPr/>
        </p:nvSpPr>
        <p:spPr>
          <a:xfrm>
            <a:off x="8232065" y="4063208"/>
            <a:ext cx="38471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Extremely Low SNR(&lt; -10dB)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492C5C-77BD-2409-FDED-687F3B4C80D0}"/>
              </a:ext>
            </a:extLst>
          </p:cNvPr>
          <p:cNvSpPr txBox="1"/>
          <p:nvPr/>
        </p:nvSpPr>
        <p:spPr>
          <a:xfrm>
            <a:off x="1047031" y="4679824"/>
            <a:ext cx="110306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SNR=10 dB: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= 136 vs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=24,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=112 →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5.7× / 1.2× gain</a:t>
            </a:r>
            <a:endParaRPr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SNR=0 dB: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= 104 vs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=10,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=78 →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10.4× / 1.3× gain</a:t>
            </a:r>
            <a:endParaRPr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SNR=-10 dB: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= 82 vs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=8,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=48 → </a:t>
            </a:r>
            <a:r>
              <a:rPr lang="en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10.3× / 1.7× gain</a:t>
            </a:r>
            <a:endParaRPr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C277-7BD7-C819-8E44-95B290E8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BE18CF2-3C27-F84D-D7A0-D3530CE7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Evaluation: Near-far effect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FAA3E-7FA2-39AA-6D4E-497F41E7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1466850"/>
            <a:ext cx="3234267" cy="242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ED19EA-2DF5-B1A2-0873-94F07061B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933" y="1503326"/>
            <a:ext cx="3234267" cy="2425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0B0CBA-085A-0FB4-1472-0D10CDED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866" y="1503326"/>
            <a:ext cx="3234267" cy="24257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A77FF-0FCB-133B-7C3C-E301F99800F5}"/>
              </a:ext>
            </a:extLst>
          </p:cNvPr>
          <p:cNvSpPr txBox="1"/>
          <p:nvPr/>
        </p:nvSpPr>
        <p:spPr>
          <a:xfrm>
            <a:off x="722939" y="4040553"/>
            <a:ext cx="3431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Packets with High SNR(&gt; 0dB)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0B1409-9E6E-B42C-1CCF-7C42FD2BE00C}"/>
                  </a:ext>
                </a:extLst>
              </p:cNvPr>
              <p:cNvSpPr txBox="1"/>
              <p:nvPr/>
            </p:nvSpPr>
            <p:spPr>
              <a:xfrm>
                <a:off x="4384934" y="4052127"/>
                <a:ext cx="38471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Packets with  Low SNR(0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US" altLang="zh-CN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-10dB)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D0B1409-9E6E-B42C-1CCF-7C42FD2B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934" y="4052127"/>
                <a:ext cx="3847131" cy="400110"/>
              </a:xfrm>
              <a:prstGeom prst="rect">
                <a:avLst/>
              </a:prstGeom>
              <a:blipFill>
                <a:blip r:embed="rId6"/>
                <a:stretch>
                  <a:fillRect l="-1650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0642FA6-E4CF-FF73-ACAF-D522EDDF670A}"/>
              </a:ext>
            </a:extLst>
          </p:cNvPr>
          <p:cNvSpPr txBox="1"/>
          <p:nvPr/>
        </p:nvSpPr>
        <p:spPr>
          <a:xfrm>
            <a:off x="8462224" y="4052127"/>
            <a:ext cx="3401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Packets with Extremely Low SNR(&lt; -10dB)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B57DE7-9016-C9C3-836A-98A162B07CC1}"/>
                  </a:ext>
                </a:extLst>
              </p:cNvPr>
              <p:cNvSpPr txBox="1"/>
              <p:nvPr/>
            </p:nvSpPr>
            <p:spPr>
              <a:xfrm>
                <a:off x="1098244" y="5033586"/>
                <a:ext cx="1042051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Packets with high-SNR: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zh-CN" sz="240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80% PDR</a:t>
                </a:r>
              </a:p>
              <a:p>
                <a:pPr>
                  <a:buNone/>
                </a:pPr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Packets with low-SNR: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50% vs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XGate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25% vs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LoRadar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0%</a:t>
                </a:r>
              </a:p>
              <a:p>
                <a:pPr>
                  <a:buNone/>
                </a:pPr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Packets with extremely low-SNR: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37% vs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XGate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15% vs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LoRadar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0%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B57DE7-9016-C9C3-836A-98A162B0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44" y="5033586"/>
                <a:ext cx="10420510" cy="1200329"/>
              </a:xfrm>
              <a:prstGeom prst="rect">
                <a:avLst/>
              </a:prstGeom>
              <a:blipFill>
                <a:blip r:embed="rId7"/>
                <a:stretch>
                  <a:fillRect l="-973" t="-312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5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ECC8F-6AA7-2EF8-001F-C0F0DC53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74713B4A-5469-512B-4507-66F8E9FA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Evaluation: Different ratio of sliding step size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1EF293-7940-0136-65F0-E2EC0C95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206500"/>
            <a:ext cx="7772400" cy="3108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4E4060-CF4D-6071-238F-F26D9A692424}"/>
                  </a:ext>
                </a:extLst>
              </p:cNvPr>
              <p:cNvSpPr txBox="1"/>
              <p:nvPr/>
            </p:nvSpPr>
            <p:spPr>
              <a:xfrm>
                <a:off x="603813" y="4660529"/>
                <a:ext cx="109843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Smaller sliding step ratio(</a:t>
                </a:r>
                <a14:m>
                  <m:oMath xmlns:m="http://schemas.openxmlformats.org/officeDocument/2006/math">
                    <m:r>
                      <a:rPr lang="en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means more fine-grained sliding 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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higher detection rate</a:t>
                </a:r>
              </a:p>
              <a:p>
                <a:pPr>
                  <a:buNone/>
                </a:pP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" altLang="zh-CN" sz="2400" i="0">
                        <a:latin typeface="Cambria Math" panose="02040503050406030204" pitchFamily="18" charset="0"/>
                      </a:rPr>
                      <m:t>=1/32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detection &gt; 80% with 160 packets</a:t>
                </a:r>
              </a:p>
              <a:p>
                <a:pPr>
                  <a:buNone/>
                </a:pP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14:m>
                  <m:oMath xmlns:m="http://schemas.openxmlformats.org/officeDocument/2006/math">
                    <m:r>
                      <a:rPr lang="en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" altLang="zh-CN" sz="2400" i="0">
                        <a:latin typeface="Cambria Math" panose="02040503050406030204" pitchFamily="18" charset="0"/>
                      </a:rPr>
                      <m:t>=1/4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sharp drop, degraded to periodic upchirp method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4E4060-CF4D-6071-238F-F26D9A69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13" y="4660529"/>
                <a:ext cx="10984374" cy="1200329"/>
              </a:xfrm>
              <a:prstGeom prst="rect">
                <a:avLst/>
              </a:prstGeom>
              <a:blipFill>
                <a:blip r:embed="rId4"/>
                <a:stretch>
                  <a:fillRect l="-924" t="-526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17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4C680-025E-0DE2-B54A-9F18587D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585E049E-BCEF-BB53-0643-FD3A98CC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Evaluation: Overhead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28E66-002B-3574-0281-1A45281E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18" y="1077967"/>
            <a:ext cx="5207564" cy="3471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D61483-5BD2-C8FB-766F-A7934824A109}"/>
                  </a:ext>
                </a:extLst>
              </p:cNvPr>
              <p:cNvSpPr txBox="1"/>
              <p:nvPr/>
            </p:nvSpPr>
            <p:spPr>
              <a:xfrm>
                <a:off x="497711" y="4549676"/>
                <a:ext cx="1152838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Definition: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Computation in preamble detection / the number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packets detected per sweep</a:t>
                </a:r>
              </a:p>
              <a:p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Comparison: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" altLang="zh-CN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" altLang="zh-CN" sz="2400"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vs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LoRaWAN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(2 MHz band, BW 62.5–500 kHz, SF7–12)</a:t>
                </a:r>
              </a:p>
              <a:p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Results:</a:t>
                </a:r>
                <a:endParaRPr lang="en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LoRaWAN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ratio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constant (each packet detected individually)</a:t>
                </a:r>
              </a:p>
              <a:p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higher ratio when few packets, but decreases rapidly with concurrency</a:t>
                </a:r>
              </a:p>
              <a:p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</a:t>
                </a:r>
                <a:r>
                  <a:rPr lang="en" altLang="zh-CN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32 concurrent packets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SlideLoRa’s</a:t>
                </a:r>
                <a:r>
                  <a:rPr lang="en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ratio &lt; </a:t>
                </a:r>
                <a:r>
                  <a:rPr lang="en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LoRaWAN</a:t>
                </a:r>
                <a:endParaRPr lang="en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D61483-5BD2-C8FB-766F-A7934824A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4549676"/>
                <a:ext cx="11528386" cy="2308324"/>
              </a:xfrm>
              <a:prstGeom prst="rect">
                <a:avLst/>
              </a:prstGeom>
              <a:blipFill>
                <a:blip r:embed="rId4"/>
                <a:stretch>
                  <a:fillRect l="-880" t="-2198" b="-4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00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C1A35-CA33-B74A-CC29-D77ADE937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4A67D458-0BCA-BC17-2A09-E5DB837D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C4DFCFCC-5B99-5D92-6857-36F74C2CDDE3}"/>
              </a:ext>
            </a:extLst>
          </p:cNvPr>
          <p:cNvSpPr txBox="1"/>
          <p:nvPr/>
        </p:nvSpPr>
        <p:spPr>
          <a:xfrm>
            <a:off x="929949" y="1355053"/>
            <a:ext cx="9969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first system capable of efficiently and reliably monitoring all logical channel activities in a LoRa network under poor channel conditions and without prior knowledge of incoming packets.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AFBF7D0-D454-218F-EF0E-0AA97368C9B1}"/>
              </a:ext>
            </a:extLst>
          </p:cNvPr>
          <p:cNvSpPr txBox="1"/>
          <p:nvPr/>
        </p:nvSpPr>
        <p:spPr>
          <a:xfrm>
            <a:off x="929949" y="3249784"/>
            <a:ext cx="99691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Introduce a novel peak feature recovery technique that leverages the impact of window offset on detection results to extract signal features of individual LoRa symbols.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6C821D5-7994-2429-C8F5-E9A4D019FBF6}"/>
                  </a:ext>
                </a:extLst>
              </p:cNvPr>
              <p:cNvSpPr txBox="1"/>
              <p:nvPr/>
            </p:nvSpPr>
            <p:spPr>
              <a:xfrm>
                <a:off x="929950" y="4929840"/>
                <a:ext cx="101063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SlideLoRa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achieving a 1.7</a:t>
                </a:r>
                <a14:m>
                  <m:oMath xmlns:m="http://schemas.openxmlformats.org/officeDocument/2006/math">
                    <m:r>
                      <a:rPr lang="en" altLang="zh-CN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higher packet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detection rate compared to</a:t>
                </a:r>
                <a:r>
                  <a:rPr lang="zh-CN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state-of-the-art</a:t>
                </a:r>
                <a:r>
                  <a:rPr lang="en-US" altLang="zh-C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6C821D5-7994-2429-C8F5-E9A4D019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50" y="4929840"/>
                <a:ext cx="10106350" cy="954107"/>
              </a:xfrm>
              <a:prstGeom prst="rect">
                <a:avLst/>
              </a:prstGeom>
              <a:blipFill>
                <a:blip r:embed="rId3"/>
                <a:stretch>
                  <a:fillRect l="-1131" t="-657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2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470-CA95-DFFC-775F-2296F9162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AD30EB7E-3D47-3AD3-A4CF-7A2FBA9C6312}"/>
              </a:ext>
            </a:extLst>
          </p:cNvPr>
          <p:cNvSpPr txBox="1"/>
          <p:nvPr/>
        </p:nvSpPr>
        <p:spPr>
          <a:xfrm>
            <a:off x="4578694" y="2644170"/>
            <a:ext cx="30346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108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  <a:p>
            <a:pPr algn="ctr"/>
            <a:r>
              <a:rPr lang="en-US" sz="4800" b="1" dirty="0">
                <a:solidFill>
                  <a:srgbClr val="6108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69AB35-1BA9-97F3-D375-969E9E8BAC72}"/>
              </a:ext>
            </a:extLst>
          </p:cNvPr>
          <p:cNvSpPr txBox="1"/>
          <p:nvPr/>
        </p:nvSpPr>
        <p:spPr>
          <a:xfrm>
            <a:off x="247650" y="5365571"/>
            <a:ext cx="1169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If you are interested in more technical details, </a:t>
            </a:r>
          </a:p>
          <a:p>
            <a:pPr algn="ctr"/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please feel free to contact the author Jiamin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JIANG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😊</a:t>
            </a:r>
          </a:p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jiangjiamin@mail.nankai.edu.cn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FCFEE6-F5D7-9680-8A37-9735EE0BA841}"/>
              </a:ext>
            </a:extLst>
          </p:cNvPr>
          <p:cNvCxnSpPr>
            <a:cxnSpLocks/>
          </p:cNvCxnSpPr>
          <p:nvPr/>
        </p:nvCxnSpPr>
        <p:spPr>
          <a:xfrm>
            <a:off x="2628900" y="5073471"/>
            <a:ext cx="6858000" cy="0"/>
          </a:xfrm>
          <a:prstGeom prst="line">
            <a:avLst/>
          </a:prstGeom>
          <a:ln w="38100">
            <a:solidFill>
              <a:srgbClr val="6108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C2A70033-E5BB-32A7-9EE9-373D852C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5" y="333941"/>
            <a:ext cx="1620000" cy="16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372393-BEAC-4835-EF92-D1CD9753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79" y="544917"/>
            <a:ext cx="5766235" cy="10941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2D499C-5DCC-F8E7-FAD8-06E61F457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658" y="292100"/>
            <a:ext cx="1620000" cy="16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C7770C-428F-AC4A-35D4-AF0C7590A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6" y="275292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8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7DA5B9-B6AA-7B85-7BD1-4BE9660C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CD3DDE-5485-B3DE-6B88-630895AD93BF}"/>
              </a:ext>
            </a:extLst>
          </p:cNvPr>
          <p:cNvSpPr txBox="1"/>
          <p:nvPr/>
        </p:nvSpPr>
        <p:spPr>
          <a:xfrm>
            <a:off x="2310030" y="2578577"/>
            <a:ext cx="1981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:SF7, BW125kHZ</a:t>
            </a:r>
          </a:p>
          <a:p>
            <a:r>
              <a:rPr lang="en-US" altLang="zh-CN" sz="2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:SF9, BW250kHz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0A10C07-37AA-0924-0CCE-148E1C80C0FA}"/>
              </a:ext>
            </a:extLst>
          </p:cNvPr>
          <p:cNvCxnSpPr>
            <a:cxnSpLocks/>
          </p:cNvCxnSpPr>
          <p:nvPr/>
        </p:nvCxnSpPr>
        <p:spPr>
          <a:xfrm>
            <a:off x="706794" y="4671766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C820894-90FD-6EBF-1A0B-470C88828B8F}"/>
              </a:ext>
            </a:extLst>
          </p:cNvPr>
          <p:cNvCxnSpPr>
            <a:cxnSpLocks/>
          </p:cNvCxnSpPr>
          <p:nvPr/>
        </p:nvCxnSpPr>
        <p:spPr>
          <a:xfrm flipV="1">
            <a:off x="719418" y="2780344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D17F3EA-4EC2-1067-B617-BC440B4C100F}"/>
              </a:ext>
            </a:extLst>
          </p:cNvPr>
          <p:cNvSpPr txBox="1"/>
          <p:nvPr/>
        </p:nvSpPr>
        <p:spPr>
          <a:xfrm>
            <a:off x="732043" y="2609057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425191E-BCB8-768E-437E-4618772AE270}"/>
              </a:ext>
            </a:extLst>
          </p:cNvPr>
          <p:cNvCxnSpPr>
            <a:cxnSpLocks/>
          </p:cNvCxnSpPr>
          <p:nvPr/>
        </p:nvCxnSpPr>
        <p:spPr>
          <a:xfrm>
            <a:off x="1054456" y="4020482"/>
            <a:ext cx="476099" cy="64529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A2CA51E-E19F-BF8D-1BEA-2B1321533676}"/>
              </a:ext>
            </a:extLst>
          </p:cNvPr>
          <p:cNvCxnSpPr>
            <a:cxnSpLocks/>
          </p:cNvCxnSpPr>
          <p:nvPr/>
        </p:nvCxnSpPr>
        <p:spPr>
          <a:xfrm flipV="1">
            <a:off x="960090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7420635-BD69-A771-E751-685B8A9EB5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54456" y="4017686"/>
            <a:ext cx="476099" cy="648088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29CD6A8-5BB8-0B2C-DAEA-F0F7F592B595}"/>
              </a:ext>
            </a:extLst>
          </p:cNvPr>
          <p:cNvCxnSpPr>
            <a:cxnSpLocks/>
          </p:cNvCxnSpPr>
          <p:nvPr/>
        </p:nvCxnSpPr>
        <p:spPr>
          <a:xfrm flipV="1">
            <a:off x="1436189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B0633B8-DECA-62F2-3A70-7F261E134143}"/>
              </a:ext>
            </a:extLst>
          </p:cNvPr>
          <p:cNvCxnSpPr>
            <a:cxnSpLocks/>
          </p:cNvCxnSpPr>
          <p:nvPr/>
        </p:nvCxnSpPr>
        <p:spPr>
          <a:xfrm flipV="1">
            <a:off x="1198139" y="3402005"/>
            <a:ext cx="944684" cy="1275193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6E80E09-367D-C034-7444-D7DBE5D96F25}"/>
              </a:ext>
            </a:extLst>
          </p:cNvPr>
          <p:cNvCxnSpPr>
            <a:cxnSpLocks/>
          </p:cNvCxnSpPr>
          <p:nvPr/>
        </p:nvCxnSpPr>
        <p:spPr>
          <a:xfrm flipV="1">
            <a:off x="2142823" y="3391142"/>
            <a:ext cx="944684" cy="1275193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E2F2E0F-5914-A77D-89E6-A215E250221C}"/>
              </a:ext>
            </a:extLst>
          </p:cNvPr>
          <p:cNvCxnSpPr>
            <a:cxnSpLocks/>
          </p:cNvCxnSpPr>
          <p:nvPr/>
        </p:nvCxnSpPr>
        <p:spPr>
          <a:xfrm flipV="1">
            <a:off x="1904773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8AEB814-5C46-D3D9-4CF6-9C4EAE49A001}"/>
              </a:ext>
            </a:extLst>
          </p:cNvPr>
          <p:cNvCxnSpPr>
            <a:cxnSpLocks/>
          </p:cNvCxnSpPr>
          <p:nvPr/>
        </p:nvCxnSpPr>
        <p:spPr>
          <a:xfrm flipV="1">
            <a:off x="2380872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31A515C-0548-0EBC-1719-D1814BE069C7}"/>
              </a:ext>
            </a:extLst>
          </p:cNvPr>
          <p:cNvCxnSpPr>
            <a:cxnSpLocks/>
          </p:cNvCxnSpPr>
          <p:nvPr/>
        </p:nvCxnSpPr>
        <p:spPr>
          <a:xfrm>
            <a:off x="1146731" y="4816137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4C5BC0EC-6E28-5185-1A10-55E33D9399F5}"/>
              </a:ext>
            </a:extLst>
          </p:cNvPr>
          <p:cNvSpPr/>
          <p:nvPr/>
        </p:nvSpPr>
        <p:spPr>
          <a:xfrm>
            <a:off x="861525" y="4509744"/>
            <a:ext cx="221673" cy="223982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12C453-1677-F63A-24B2-4FF1EC8F5584}"/>
              </a:ext>
            </a:extLst>
          </p:cNvPr>
          <p:cNvSpPr txBox="1"/>
          <p:nvPr/>
        </p:nvSpPr>
        <p:spPr>
          <a:xfrm>
            <a:off x="3291846" y="4719336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6FFF434-557A-D624-F967-C5E24F57B747}"/>
              </a:ext>
            </a:extLst>
          </p:cNvPr>
          <p:cNvCxnSpPr>
            <a:cxnSpLocks/>
          </p:cNvCxnSpPr>
          <p:nvPr/>
        </p:nvCxnSpPr>
        <p:spPr>
          <a:xfrm>
            <a:off x="2143549" y="2819914"/>
            <a:ext cx="2034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5E64DD6-B594-75EA-5EFE-DB515DEEF7AF}"/>
              </a:ext>
            </a:extLst>
          </p:cNvPr>
          <p:cNvCxnSpPr>
            <a:cxnSpLocks/>
          </p:cNvCxnSpPr>
          <p:nvPr/>
        </p:nvCxnSpPr>
        <p:spPr>
          <a:xfrm>
            <a:off x="2143549" y="3097006"/>
            <a:ext cx="20343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D86EAA47-BC81-3EDF-275C-982D7396FFC1}"/>
              </a:ext>
            </a:extLst>
          </p:cNvPr>
          <p:cNvSpPr txBox="1"/>
          <p:nvPr/>
        </p:nvSpPr>
        <p:spPr>
          <a:xfrm>
            <a:off x="508000" y="1222396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Conventional </a:t>
            </a:r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dechirp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-based method: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uses a short, fixed window.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EA3093A-09DF-73DA-92EF-D61390785345}"/>
              </a:ext>
            </a:extLst>
          </p:cNvPr>
          <p:cNvSpPr txBox="1"/>
          <p:nvPr/>
        </p:nvSpPr>
        <p:spPr>
          <a:xfrm>
            <a:off x="4652811" y="2055357"/>
            <a:ext cx="5435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 #1: Energy Leakage 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078C079-800D-6EDB-7D5D-28AE41C26299}"/>
              </a:ext>
            </a:extLst>
          </p:cNvPr>
          <p:cNvSpPr txBox="1"/>
          <p:nvPr/>
        </p:nvSpPr>
        <p:spPr>
          <a:xfrm>
            <a:off x="5012718" y="2700148"/>
            <a:ext cx="5633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symbol duration does not align with the window: Part of the chirp falls outside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7A0990B-3793-C926-75AD-6068D2643968}"/>
              </a:ext>
            </a:extLst>
          </p:cNvPr>
          <p:cNvSpPr txBox="1"/>
          <p:nvPr/>
        </p:nvSpPr>
        <p:spPr>
          <a:xfrm>
            <a:off x="4652811" y="3733368"/>
            <a:ext cx="6484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 #2: Low efficiency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768852B-00EF-FCBA-3D8D-1916F254A746}"/>
              </a:ext>
            </a:extLst>
          </p:cNvPr>
          <p:cNvSpPr txBox="1"/>
          <p:nvPr/>
        </p:nvSpPr>
        <p:spPr>
          <a:xfrm>
            <a:off x="5129255" y="4324812"/>
            <a:ext cx="5633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Each logical channel has a different SF/BW configuration, and multiple rounds of detection are required for different configurations.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itle 4">
            <a:extLst>
              <a:ext uri="{FF2B5EF4-FFF2-40B4-BE49-F238E27FC236}">
                <a16:creationId xmlns:a16="http://schemas.microsoft.com/office/drawing/2014/main" id="{CB1208DB-F04F-EE69-6ADB-7B3B1D0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41800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25" grpId="0"/>
      <p:bldP spid="2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74D7B5-6B50-9D9B-5AFB-7AD9C8BEB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B84A9E-BA0E-957E-DA9E-62ABCD52AB71}"/>
              </a:ext>
            </a:extLst>
          </p:cNvPr>
          <p:cNvSpPr txBox="1"/>
          <p:nvPr/>
        </p:nvSpPr>
        <p:spPr>
          <a:xfrm>
            <a:off x="2310030" y="2578577"/>
            <a:ext cx="1981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:SF7, BW125kHZ</a:t>
            </a:r>
          </a:p>
          <a:p>
            <a:r>
              <a:rPr lang="en-US" altLang="zh-CN" sz="2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:SF9, BW250kHz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28975F68-8481-35D9-4E99-492C54B2020F}"/>
              </a:ext>
            </a:extLst>
          </p:cNvPr>
          <p:cNvCxnSpPr>
            <a:cxnSpLocks/>
          </p:cNvCxnSpPr>
          <p:nvPr/>
        </p:nvCxnSpPr>
        <p:spPr>
          <a:xfrm>
            <a:off x="706794" y="4671766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C435FD1-131A-D621-2265-4CE4E8DE8316}"/>
              </a:ext>
            </a:extLst>
          </p:cNvPr>
          <p:cNvCxnSpPr>
            <a:cxnSpLocks/>
          </p:cNvCxnSpPr>
          <p:nvPr/>
        </p:nvCxnSpPr>
        <p:spPr>
          <a:xfrm flipV="1">
            <a:off x="719418" y="2780344"/>
            <a:ext cx="0" cy="18859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B8660FF-04A0-80BB-288D-25DD9918943F}"/>
              </a:ext>
            </a:extLst>
          </p:cNvPr>
          <p:cNvSpPr txBox="1"/>
          <p:nvPr/>
        </p:nvSpPr>
        <p:spPr>
          <a:xfrm>
            <a:off x="732043" y="2609057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3EB07C3F-2815-0F87-14A6-E071972E3FEB}"/>
              </a:ext>
            </a:extLst>
          </p:cNvPr>
          <p:cNvCxnSpPr>
            <a:cxnSpLocks/>
          </p:cNvCxnSpPr>
          <p:nvPr/>
        </p:nvCxnSpPr>
        <p:spPr>
          <a:xfrm flipV="1">
            <a:off x="960090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1B1B7A5-4BA9-C782-2082-68B4625CF73F}"/>
              </a:ext>
            </a:extLst>
          </p:cNvPr>
          <p:cNvCxnSpPr>
            <a:cxnSpLocks/>
          </p:cNvCxnSpPr>
          <p:nvPr/>
        </p:nvCxnSpPr>
        <p:spPr>
          <a:xfrm flipV="1">
            <a:off x="1436189" y="403453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21E28FD-3F69-7A20-E352-E282C7418551}"/>
              </a:ext>
            </a:extLst>
          </p:cNvPr>
          <p:cNvCxnSpPr>
            <a:cxnSpLocks/>
          </p:cNvCxnSpPr>
          <p:nvPr/>
        </p:nvCxnSpPr>
        <p:spPr>
          <a:xfrm flipV="1">
            <a:off x="1198139" y="3402005"/>
            <a:ext cx="944684" cy="1275193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C99279D-719A-BE1C-F6E7-EE2C8FFB1BCE}"/>
              </a:ext>
            </a:extLst>
          </p:cNvPr>
          <p:cNvCxnSpPr>
            <a:cxnSpLocks/>
          </p:cNvCxnSpPr>
          <p:nvPr/>
        </p:nvCxnSpPr>
        <p:spPr>
          <a:xfrm flipV="1">
            <a:off x="2142823" y="3391142"/>
            <a:ext cx="944684" cy="1275193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E2E6444-33D2-8EA3-422D-ED83E23EB23A}"/>
              </a:ext>
            </a:extLst>
          </p:cNvPr>
          <p:cNvCxnSpPr>
            <a:cxnSpLocks/>
          </p:cNvCxnSpPr>
          <p:nvPr/>
        </p:nvCxnSpPr>
        <p:spPr>
          <a:xfrm flipV="1">
            <a:off x="1904773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2A5AE64-6612-6A93-0EDA-EC1A51FA27BA}"/>
              </a:ext>
            </a:extLst>
          </p:cNvPr>
          <p:cNvCxnSpPr>
            <a:cxnSpLocks/>
          </p:cNvCxnSpPr>
          <p:nvPr/>
        </p:nvCxnSpPr>
        <p:spPr>
          <a:xfrm flipV="1">
            <a:off x="2380872" y="402366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026DA58-69CE-41A9-1D98-AE8CF0B56AF8}"/>
              </a:ext>
            </a:extLst>
          </p:cNvPr>
          <p:cNvCxnSpPr>
            <a:cxnSpLocks/>
          </p:cNvCxnSpPr>
          <p:nvPr/>
        </p:nvCxnSpPr>
        <p:spPr>
          <a:xfrm>
            <a:off x="1146731" y="4816137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CF79AA-4A01-63C7-4E51-677B6DB092A6}"/>
              </a:ext>
            </a:extLst>
          </p:cNvPr>
          <p:cNvSpPr txBox="1"/>
          <p:nvPr/>
        </p:nvSpPr>
        <p:spPr>
          <a:xfrm>
            <a:off x="3291846" y="4719336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12B17C5-70F7-A56D-B9D9-817E91B7D4AE}"/>
              </a:ext>
            </a:extLst>
          </p:cNvPr>
          <p:cNvCxnSpPr>
            <a:cxnSpLocks/>
          </p:cNvCxnSpPr>
          <p:nvPr/>
        </p:nvCxnSpPr>
        <p:spPr>
          <a:xfrm>
            <a:off x="2143549" y="2819914"/>
            <a:ext cx="2034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35CEDBCD-73D4-AA4F-91C7-DDEAE1D2E734}"/>
              </a:ext>
            </a:extLst>
          </p:cNvPr>
          <p:cNvCxnSpPr>
            <a:cxnSpLocks/>
          </p:cNvCxnSpPr>
          <p:nvPr/>
        </p:nvCxnSpPr>
        <p:spPr>
          <a:xfrm>
            <a:off x="2143549" y="3097006"/>
            <a:ext cx="20343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F013C4EA-17C1-B2F8-D9CE-FB3CCF36C1DE}"/>
              </a:ext>
            </a:extLst>
          </p:cNvPr>
          <p:cNvSpPr txBox="1"/>
          <p:nvPr/>
        </p:nvSpPr>
        <p:spPr>
          <a:xfrm>
            <a:off x="508000" y="1222396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Extend the demodulation window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 the maximum chirp duration (e.g., SF12).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977818-2A31-395C-65E7-6282DA2AFC55}"/>
              </a:ext>
            </a:extLst>
          </p:cNvPr>
          <p:cNvSpPr txBox="1"/>
          <p:nvPr/>
        </p:nvSpPr>
        <p:spPr>
          <a:xfrm>
            <a:off x="4652810" y="2055357"/>
            <a:ext cx="6998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 #1: Complete Energy Aggregation (No Leakage)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EA0E860-6A41-B240-88A6-FBB100C01DAE}"/>
              </a:ext>
            </a:extLst>
          </p:cNvPr>
          <p:cNvSpPr txBox="1"/>
          <p:nvPr/>
        </p:nvSpPr>
        <p:spPr>
          <a:xfrm>
            <a:off x="5078435" y="3013218"/>
            <a:ext cx="5633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an extended window, a small-SF chirp is </a:t>
            </a:r>
            <a:r>
              <a:rPr lang="en-US" altLang="zh-CN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always fully covered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and all symbol energy is aggregated into </a:t>
            </a:r>
            <a:r>
              <a:rPr lang="en-US" altLang="zh-CN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a single FFT bin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8908C74-C43D-30F4-6C47-160809F753A0}"/>
              </a:ext>
            </a:extLst>
          </p:cNvPr>
          <p:cNvSpPr txBox="1"/>
          <p:nvPr/>
        </p:nvSpPr>
        <p:spPr>
          <a:xfrm>
            <a:off x="4643352" y="4339083"/>
            <a:ext cx="6998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 #2: Efficient Multi-channel Detection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A3FB58-E95D-43C5-7D98-E680A8954967}"/>
              </a:ext>
            </a:extLst>
          </p:cNvPr>
          <p:cNvSpPr txBox="1"/>
          <p:nvPr/>
        </p:nvSpPr>
        <p:spPr>
          <a:xfrm>
            <a:off x="5078436" y="5288340"/>
            <a:ext cx="5633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extended window can</a:t>
            </a:r>
            <a:r>
              <a:rPr lang="en-US" altLang="zh-CN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 simultaneously detect all packets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the same chirp slope, enabling scalability to thousands of logical channels.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2890AC9-70B7-764D-5867-7026EAB47BFB}"/>
              </a:ext>
            </a:extLst>
          </p:cNvPr>
          <p:cNvSpPr/>
          <p:nvPr/>
        </p:nvSpPr>
        <p:spPr>
          <a:xfrm>
            <a:off x="1316584" y="3991639"/>
            <a:ext cx="704282" cy="698106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20448AF-9E8B-0CA6-D12C-535F81C01D58}"/>
              </a:ext>
            </a:extLst>
          </p:cNvPr>
          <p:cNvGrpSpPr/>
          <p:nvPr/>
        </p:nvGrpSpPr>
        <p:grpSpPr>
          <a:xfrm>
            <a:off x="1063915" y="3409553"/>
            <a:ext cx="954817" cy="1256781"/>
            <a:chOff x="984644" y="4932200"/>
            <a:chExt cx="1095880" cy="1264330"/>
          </a:xfrm>
        </p:grpSpPr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B40FCF62-2534-F13C-71C5-4AC4BE660780}"/>
                </a:ext>
              </a:extLst>
            </p:cNvPr>
            <p:cNvCxnSpPr>
              <a:cxnSpLocks/>
            </p:cNvCxnSpPr>
            <p:nvPr/>
          </p:nvCxnSpPr>
          <p:spPr>
            <a:xfrm>
              <a:off x="997015" y="4932200"/>
              <a:ext cx="1047126" cy="1264329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33231B-7130-6E26-0055-40F95767DE9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984644" y="4932761"/>
              <a:ext cx="1095880" cy="1263769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153F3A30-0043-E872-8E07-0A710DC5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4809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25" grpId="0"/>
      <p:bldP spid="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934EA-0B38-E120-7B7F-FB0E7A4A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桌子, 卡车, 乐高, 蛋糕&#10;&#10;描述已自动生成">
            <a:extLst>
              <a:ext uri="{FF2B5EF4-FFF2-40B4-BE49-F238E27FC236}">
                <a16:creationId xmlns:a16="http://schemas.microsoft.com/office/drawing/2014/main" id="{021572E8-54E5-1E46-289F-8597B12F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600"/>
            <a:ext cx="8556292" cy="4795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ABC188-3B22-421A-D5A0-E1A0ABEE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3896242"/>
            <a:ext cx="298450" cy="3609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010C48-4BC6-194D-4226-748BE7F1B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068084"/>
            <a:ext cx="298450" cy="360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2DFE65-73D0-C5DE-6B8C-3577AB67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21" y="5432942"/>
            <a:ext cx="298450" cy="360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911731-82D5-AA95-37D6-29A94A53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21" y="4233826"/>
            <a:ext cx="298450" cy="360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C589F5-605B-2257-0143-215CA4DD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871" y="4582042"/>
            <a:ext cx="298450" cy="360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C180E5-FBF6-7CF1-F7BB-0CF411D1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850" y="2560084"/>
            <a:ext cx="298450" cy="3609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E187DA-CB49-8EE8-30D5-216B8CF8F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594884"/>
            <a:ext cx="1054100" cy="1054100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1F8657C-6B10-8776-F7D1-24BF0E717652}"/>
              </a:ext>
            </a:extLst>
          </p:cNvPr>
          <p:cNvCxnSpPr>
            <a:endCxn id="12" idx="1"/>
          </p:cNvCxnSpPr>
          <p:nvPr/>
        </p:nvCxnSpPr>
        <p:spPr>
          <a:xfrm flipV="1">
            <a:off x="2330450" y="2121934"/>
            <a:ext cx="4171950" cy="94615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9BC2831-B4F1-36CD-3C94-D6D8E209DF6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940300" y="2274334"/>
            <a:ext cx="1714500" cy="46620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69257DFE-0708-3B7A-4EF5-079D09A6684A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5783096" y="2560084"/>
            <a:ext cx="1086183" cy="2382874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FD3C6B8-5030-BE48-338C-9A6C2484A28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325771" y="2426734"/>
            <a:ext cx="2329029" cy="1987550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A777F95-7D01-5F4D-D038-87ECF4FDAFC5}"/>
              </a:ext>
            </a:extLst>
          </p:cNvPr>
          <p:cNvCxnSpPr>
            <a:cxnSpLocks/>
          </p:cNvCxnSpPr>
          <p:nvPr/>
        </p:nvCxnSpPr>
        <p:spPr>
          <a:xfrm flipV="1">
            <a:off x="4427371" y="2560084"/>
            <a:ext cx="2227429" cy="2872858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A5554B0-9D49-D278-157D-265004FA71CD}"/>
              </a:ext>
            </a:extLst>
          </p:cNvPr>
          <p:cNvCxnSpPr>
            <a:cxnSpLocks/>
          </p:cNvCxnSpPr>
          <p:nvPr/>
        </p:nvCxnSpPr>
        <p:spPr>
          <a:xfrm flipV="1">
            <a:off x="2115971" y="2426734"/>
            <a:ext cx="4386429" cy="1548366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4">
            <a:extLst>
              <a:ext uri="{FF2B5EF4-FFF2-40B4-BE49-F238E27FC236}">
                <a16:creationId xmlns:a16="http://schemas.microsoft.com/office/drawing/2014/main" id="{C71374AB-D821-775C-492B-886B3585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Low Power Wide Area Network</a:t>
            </a:r>
          </a:p>
        </p:txBody>
      </p:sp>
      <p:pic>
        <p:nvPicPr>
          <p:cNvPr id="30" name="Picture 7">
            <a:extLst>
              <a:ext uri="{FF2B5EF4-FFF2-40B4-BE49-F238E27FC236}">
                <a16:creationId xmlns:a16="http://schemas.microsoft.com/office/drawing/2014/main" id="{8ED4072F-9CBE-858A-D2F1-6ED786565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28" y="1306940"/>
            <a:ext cx="10858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2764044E-D787-B1D4-8F31-169EFCAE55D3}"/>
                  </a:ext>
                </a:extLst>
              </p:cNvPr>
              <p:cNvSpPr txBox="1"/>
              <p:nvPr/>
            </p:nvSpPr>
            <p:spPr>
              <a:xfrm>
                <a:off x="8474174" y="2065608"/>
                <a:ext cx="3463826" cy="8309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10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KM in rural areas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3-5 KM in urban</a:t>
                </a:r>
              </a:p>
            </p:txBody>
          </p:sp>
        </mc:Choice>
        <mc:Fallback xmlns=""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2764044E-D787-B1D4-8F31-169EFCAE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174" y="2065608"/>
                <a:ext cx="3463826" cy="830997"/>
              </a:xfrm>
              <a:prstGeom prst="rect">
                <a:avLst/>
              </a:prstGeom>
              <a:blipFill>
                <a:blip r:embed="rId7"/>
                <a:stretch>
                  <a:fillRect l="-2564" t="-4478" b="-1492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18">
            <a:extLst>
              <a:ext uri="{FF2B5EF4-FFF2-40B4-BE49-F238E27FC236}">
                <a16:creationId xmlns:a16="http://schemas.microsoft.com/office/drawing/2014/main" id="{F6B87260-BD0D-B2B7-DA6B-38B9AF787F97}"/>
              </a:ext>
            </a:extLst>
          </p:cNvPr>
          <p:cNvSpPr txBox="1"/>
          <p:nvPr/>
        </p:nvSpPr>
        <p:spPr>
          <a:xfrm>
            <a:off x="9575118" y="1302496"/>
            <a:ext cx="287649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b="1" u="sng" dirty="0">
                <a:solidFill>
                  <a:srgbClr val="A500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lang="en-US" sz="3200" b="1" u="sng" dirty="0">
                <a:solidFill>
                  <a:srgbClr val="A500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nge)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0FB2F5F4-45F1-5F76-9757-C016232614CB}"/>
              </a:ext>
            </a:extLst>
          </p:cNvPr>
          <p:cNvSpPr txBox="1"/>
          <p:nvPr/>
        </p:nvSpPr>
        <p:spPr>
          <a:xfrm>
            <a:off x="8472321" y="3209349"/>
            <a:ext cx="309014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BA6EDB80-8204-35E3-8A65-A34B42525A9F}"/>
              </a:ext>
            </a:extLst>
          </p:cNvPr>
          <p:cNvSpPr txBox="1"/>
          <p:nvPr/>
        </p:nvSpPr>
        <p:spPr>
          <a:xfrm>
            <a:off x="8585200" y="3794124"/>
            <a:ext cx="372110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AA battery for 10+ years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852D6808-E26D-FAB8-2039-BC3CAA985048}"/>
              </a:ext>
            </a:extLst>
          </p:cNvPr>
          <p:cNvSpPr txBox="1"/>
          <p:nvPr/>
        </p:nvSpPr>
        <p:spPr>
          <a:xfrm>
            <a:off x="8454692" y="4465084"/>
            <a:ext cx="3090142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High Sensitivity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075669E7-4A26-CF39-507D-604184022F7F}"/>
              </a:ext>
            </a:extLst>
          </p:cNvPr>
          <p:cNvSpPr txBox="1"/>
          <p:nvPr/>
        </p:nvSpPr>
        <p:spPr>
          <a:xfrm>
            <a:off x="8567571" y="5049859"/>
            <a:ext cx="3721100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Below-noise reception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(down to -148dBm)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4D0ED5-C9FE-5D2D-CDED-3D00ECCDFF46}"/>
              </a:ext>
            </a:extLst>
          </p:cNvPr>
          <p:cNvSpPr/>
          <p:nvPr/>
        </p:nvSpPr>
        <p:spPr>
          <a:xfrm>
            <a:off x="0" y="1200150"/>
            <a:ext cx="12192000" cy="4889500"/>
          </a:xfrm>
          <a:prstGeom prst="rect">
            <a:avLst/>
          </a:prstGeom>
          <a:solidFill>
            <a:schemeClr val="bg1">
              <a:alpha val="783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39F888-FCED-3109-22AF-669BA66DDE0A}"/>
              </a:ext>
            </a:extLst>
          </p:cNvPr>
          <p:cNvSpPr/>
          <p:nvPr/>
        </p:nvSpPr>
        <p:spPr>
          <a:xfrm>
            <a:off x="0" y="2491268"/>
            <a:ext cx="12192000" cy="1853166"/>
          </a:xfrm>
          <a:prstGeom prst="rect">
            <a:avLst/>
          </a:prstGeom>
          <a:solidFill>
            <a:srgbClr val="610846">
              <a:alpha val="7684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Goal: connect 1,000+ of LoRa nodes per gateway </a:t>
            </a:r>
          </a:p>
          <a:p>
            <a:pPr algn="ctr"/>
            <a:r>
              <a:rPr kumimoji="1"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under poor channel conditions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5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AF29C-E42E-CACB-4F12-6CBA52CF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4">
            <a:extLst>
              <a:ext uri="{FF2B5EF4-FFF2-40B4-BE49-F238E27FC236}">
                <a16:creationId xmlns:a16="http://schemas.microsoft.com/office/drawing/2014/main" id="{01E97888-DADE-74C7-7057-6591D0E0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LoRa PHY Background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6B58E582-8E22-55CC-7320-ECC6893DF306}"/>
              </a:ext>
            </a:extLst>
          </p:cNvPr>
          <p:cNvSpPr/>
          <p:nvPr/>
        </p:nvSpPr>
        <p:spPr>
          <a:xfrm rot="2700000">
            <a:off x="3193339" y="2257706"/>
            <a:ext cx="198755" cy="198755"/>
          </a:xfrm>
          <a:prstGeom prst="plus">
            <a:avLst>
              <a:gd name="adj" fmla="val 4055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F0A541A-84BE-58EC-5B45-A86EC698CE9B}"/>
              </a:ext>
            </a:extLst>
          </p:cNvPr>
          <p:cNvGrpSpPr/>
          <p:nvPr/>
        </p:nvGrpSpPr>
        <p:grpSpPr>
          <a:xfrm>
            <a:off x="3463583" y="1983986"/>
            <a:ext cx="665111" cy="560105"/>
            <a:chOff x="8543" y="8280"/>
            <a:chExt cx="1944" cy="15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B2564A7-7ECE-51FE-276A-544E804728D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543" y="8280"/>
              <a:ext cx="1944" cy="15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直接连接符 9">
              <a:extLst>
                <a:ext uri="{FF2B5EF4-FFF2-40B4-BE49-F238E27FC236}">
                  <a16:creationId xmlns:a16="http://schemas.microsoft.com/office/drawing/2014/main" id="{084DF16F-9631-129E-87F2-3108E77AC181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8543" y="8280"/>
              <a:ext cx="1941" cy="1485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D699A71-2CAE-EE01-2CD1-0B790D8F76BD}"/>
              </a:ext>
            </a:extLst>
          </p:cNvPr>
          <p:cNvGrpSpPr/>
          <p:nvPr/>
        </p:nvGrpSpPr>
        <p:grpSpPr>
          <a:xfrm>
            <a:off x="1393114" y="1892581"/>
            <a:ext cx="1415415" cy="1640840"/>
            <a:chOff x="4957" y="8024"/>
            <a:chExt cx="2229" cy="258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9117BAD-493C-69C5-176B-DCF981DAB40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5104" y="8024"/>
              <a:ext cx="2082" cy="2584"/>
            </a:xfrm>
            <a:prstGeom prst="rect">
              <a:avLst/>
            </a:prstGeom>
          </p:spPr>
        </p:pic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B5178719-DF18-77B2-0223-D5FBB83E81B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57" y="9396"/>
              <a:ext cx="316" cy="316"/>
            </a:xfrm>
            <a:prstGeom prst="ellipse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9" name="右箭头 38">
            <a:extLst>
              <a:ext uri="{FF2B5EF4-FFF2-40B4-BE49-F238E27FC236}">
                <a16:creationId xmlns:a16="http://schemas.microsoft.com/office/drawing/2014/main" id="{808681D1-F869-0623-BA2C-9EC39D4337CF}"/>
              </a:ext>
            </a:extLst>
          </p:cNvPr>
          <p:cNvSpPr/>
          <p:nvPr/>
        </p:nvSpPr>
        <p:spPr>
          <a:xfrm>
            <a:off x="2993949" y="2605051"/>
            <a:ext cx="137858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665DB910-07EA-3AB6-5041-8B659CD5D0DE}"/>
              </a:ext>
            </a:extLst>
          </p:cNvPr>
          <p:cNvSpPr/>
          <p:nvPr/>
        </p:nvSpPr>
        <p:spPr>
          <a:xfrm>
            <a:off x="6125134" y="2603146"/>
            <a:ext cx="142303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C0F57F7-25AB-03CE-9724-3937331FDAEA}"/>
              </a:ext>
            </a:extLst>
          </p:cNvPr>
          <p:cNvSpPr txBox="1"/>
          <p:nvPr/>
        </p:nvSpPr>
        <p:spPr>
          <a:xfrm>
            <a:off x="6389900" y="2201396"/>
            <a:ext cx="78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FFT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8FCD2B-B3EA-80B1-D5F9-5B4A469414A1}"/>
              </a:ext>
            </a:extLst>
          </p:cNvPr>
          <p:cNvSpPr txBox="1"/>
          <p:nvPr/>
        </p:nvSpPr>
        <p:spPr>
          <a:xfrm>
            <a:off x="5924649" y="2833978"/>
            <a:ext cx="201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max (FFT bin)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F55949-4EA3-1CFC-5FEA-E7243E8614C6}"/>
              </a:ext>
            </a:extLst>
          </p:cNvPr>
          <p:cNvSpPr txBox="1"/>
          <p:nvPr/>
        </p:nvSpPr>
        <p:spPr>
          <a:xfrm>
            <a:off x="2933039" y="2806311"/>
            <a:ext cx="1871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Base DownChirp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9671674-C645-E3FD-A9C7-25A177FF19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652" y="1782726"/>
            <a:ext cx="1314450" cy="1640840"/>
          </a:xfrm>
          <a:prstGeom prst="rect">
            <a:avLst/>
          </a:prstGeom>
        </p:spPr>
      </p:pic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07128BA-2540-0549-F013-5D0CBCCAA65C}"/>
              </a:ext>
            </a:extLst>
          </p:cNvPr>
          <p:cNvCxnSpPr/>
          <p:nvPr/>
        </p:nvCxnSpPr>
        <p:spPr>
          <a:xfrm>
            <a:off x="1480744" y="3508021"/>
            <a:ext cx="15005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FC029E92-6589-529D-D993-C5C9046192E6}"/>
              </a:ext>
            </a:extLst>
          </p:cNvPr>
          <p:cNvCxnSpPr>
            <a:cxnSpLocks/>
          </p:cNvCxnSpPr>
          <p:nvPr/>
        </p:nvCxnSpPr>
        <p:spPr>
          <a:xfrm flipV="1">
            <a:off x="1493368" y="1587500"/>
            <a:ext cx="0" cy="1915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DBB2282-C7C2-E6B6-7146-88761B5C72B6}"/>
              </a:ext>
            </a:extLst>
          </p:cNvPr>
          <p:cNvSpPr txBox="1"/>
          <p:nvPr/>
        </p:nvSpPr>
        <p:spPr>
          <a:xfrm>
            <a:off x="2278076" y="3513453"/>
            <a:ext cx="77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BBADBF-2131-2B23-B484-EA1E66AF7128}"/>
              </a:ext>
            </a:extLst>
          </p:cNvPr>
          <p:cNvSpPr txBox="1"/>
          <p:nvPr/>
        </p:nvSpPr>
        <p:spPr>
          <a:xfrm>
            <a:off x="1480745" y="1447361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21E219A-4617-3EAD-6B58-4D6B4588DE82}"/>
              </a:ext>
            </a:extLst>
          </p:cNvPr>
          <p:cNvCxnSpPr/>
          <p:nvPr/>
        </p:nvCxnSpPr>
        <p:spPr>
          <a:xfrm>
            <a:off x="4465551" y="3431821"/>
            <a:ext cx="15005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DE0AB81A-3040-EB0A-CD7E-D3A1E62D8427}"/>
              </a:ext>
            </a:extLst>
          </p:cNvPr>
          <p:cNvCxnSpPr>
            <a:cxnSpLocks/>
          </p:cNvCxnSpPr>
          <p:nvPr/>
        </p:nvCxnSpPr>
        <p:spPr>
          <a:xfrm flipV="1">
            <a:off x="4478175" y="1511300"/>
            <a:ext cx="0" cy="1915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C38E9BCF-9352-6489-B9DF-1B41E0A12683}"/>
              </a:ext>
            </a:extLst>
          </p:cNvPr>
          <p:cNvSpPr txBox="1"/>
          <p:nvPr/>
        </p:nvSpPr>
        <p:spPr>
          <a:xfrm>
            <a:off x="5262883" y="3437253"/>
            <a:ext cx="77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44C0DE-CE53-52AA-05CD-C620C5A62172}"/>
              </a:ext>
            </a:extLst>
          </p:cNvPr>
          <p:cNvSpPr txBox="1"/>
          <p:nvPr/>
        </p:nvSpPr>
        <p:spPr>
          <a:xfrm>
            <a:off x="4465552" y="1371161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155BC5F-D6D8-0E49-9F74-E9BA8143D6D4}"/>
              </a:ext>
            </a:extLst>
          </p:cNvPr>
          <p:cNvCxnSpPr>
            <a:cxnSpLocks/>
          </p:cNvCxnSpPr>
          <p:nvPr/>
        </p:nvCxnSpPr>
        <p:spPr>
          <a:xfrm>
            <a:off x="7871200" y="3546560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A638B331-C030-4A3A-FCD2-392C6D5810F8}"/>
              </a:ext>
            </a:extLst>
          </p:cNvPr>
          <p:cNvCxnSpPr>
            <a:cxnSpLocks/>
          </p:cNvCxnSpPr>
          <p:nvPr/>
        </p:nvCxnSpPr>
        <p:spPr>
          <a:xfrm flipV="1">
            <a:off x="7883824" y="1626039"/>
            <a:ext cx="0" cy="1915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02CD3F31-9152-11CD-B4E2-CECEC0CEFDCA}"/>
              </a:ext>
            </a:extLst>
          </p:cNvPr>
          <p:cNvSpPr txBox="1"/>
          <p:nvPr/>
        </p:nvSpPr>
        <p:spPr>
          <a:xfrm>
            <a:off x="10234537" y="3563309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FFT bin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E2BB49C-9878-2BD9-8114-866682F3A6AC}"/>
              </a:ext>
            </a:extLst>
          </p:cNvPr>
          <p:cNvSpPr txBox="1"/>
          <p:nvPr/>
        </p:nvSpPr>
        <p:spPr>
          <a:xfrm>
            <a:off x="7871201" y="1485900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Amp</a:t>
            </a: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597D555D-E66F-874F-0379-E41507E2AFE2}"/>
              </a:ext>
            </a:extLst>
          </p:cNvPr>
          <p:cNvCxnSpPr>
            <a:cxnSpLocks/>
          </p:cNvCxnSpPr>
          <p:nvPr/>
        </p:nvCxnSpPr>
        <p:spPr>
          <a:xfrm flipV="1">
            <a:off x="8626515" y="2806311"/>
            <a:ext cx="0" cy="74310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CC16276A-897E-4284-9DE9-24941ADEFFD9}"/>
              </a:ext>
            </a:extLst>
          </p:cNvPr>
          <p:cNvSpPr txBox="1"/>
          <p:nvPr/>
        </p:nvSpPr>
        <p:spPr>
          <a:xfrm>
            <a:off x="8361183" y="3614310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Bin #40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9652B54-D331-1A00-0DA9-41F9F39DA30B}"/>
              </a:ext>
            </a:extLst>
          </p:cNvPr>
          <p:cNvSpPr txBox="1"/>
          <p:nvPr/>
        </p:nvSpPr>
        <p:spPr>
          <a:xfrm>
            <a:off x="205899" y="2603146"/>
            <a:ext cx="1335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 </a:t>
            </a:r>
          </a:p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 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217A0E3-DB79-3DD1-4BAE-8F2657F1AAAA}"/>
              </a:ext>
            </a:extLst>
          </p:cNvPr>
          <p:cNvSpPr txBox="1"/>
          <p:nvPr/>
        </p:nvSpPr>
        <p:spPr>
          <a:xfrm>
            <a:off x="6313700" y="4860069"/>
            <a:ext cx="571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Spread Factor(SF): 6-12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Bandwidth(BW): 62.5/125/250/500kHz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E0CF98A-DA67-DD14-1983-BA2918544DBB}"/>
              </a:ext>
            </a:extLst>
          </p:cNvPr>
          <p:cNvSpPr txBox="1"/>
          <p:nvPr/>
        </p:nvSpPr>
        <p:spPr>
          <a:xfrm>
            <a:off x="6313700" y="4258265"/>
            <a:ext cx="5013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LoRa Parameters: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3032549-760D-8C9B-C639-1216C1BD9F87}"/>
              </a:ext>
            </a:extLst>
          </p:cNvPr>
          <p:cNvSpPr txBox="1"/>
          <p:nvPr/>
        </p:nvSpPr>
        <p:spPr>
          <a:xfrm>
            <a:off x="467071" y="4841807"/>
            <a:ext cx="501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initial frequency of each symbol represent the modulation data.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05DBA41-5C22-DBD0-4337-03EEA9877999}"/>
              </a:ext>
            </a:extLst>
          </p:cNvPr>
          <p:cNvSpPr txBox="1"/>
          <p:nvPr/>
        </p:nvSpPr>
        <p:spPr>
          <a:xfrm>
            <a:off x="467071" y="4258265"/>
            <a:ext cx="5013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uses CSS modulation:</a:t>
            </a:r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7E3220CF-67F5-B796-499A-158B1D1DC744}"/>
              </a:ext>
            </a:extLst>
          </p:cNvPr>
          <p:cNvCxnSpPr/>
          <p:nvPr/>
        </p:nvCxnSpPr>
        <p:spPr>
          <a:xfrm flipV="1">
            <a:off x="5802102" y="4258265"/>
            <a:ext cx="0" cy="233303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6AD012-C65D-FEED-E2AE-9DFC73245D86}"/>
              </a:ext>
            </a:extLst>
          </p:cNvPr>
          <p:cNvSpPr txBox="1"/>
          <p:nvPr/>
        </p:nvSpPr>
        <p:spPr>
          <a:xfrm>
            <a:off x="8526772" y="2512946"/>
            <a:ext cx="1335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“Peaks”</a:t>
            </a:r>
          </a:p>
        </p:txBody>
      </p:sp>
    </p:spTree>
    <p:extLst>
      <p:ext uri="{BB962C8B-B14F-4D97-AF65-F5344CB8AC3E}">
        <p14:creationId xmlns:p14="http://schemas.microsoft.com/office/powerpoint/2010/main" val="397556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A33D-7AD3-448D-9C24-FBB45CD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4">
            <a:extLst>
              <a:ext uri="{FF2B5EF4-FFF2-40B4-BE49-F238E27FC236}">
                <a16:creationId xmlns:a16="http://schemas.microsoft.com/office/drawing/2014/main" id="{AA880292-E502-AF03-5901-CBEE6F7D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Logical Channels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LoRaWAN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8F313-21BF-7D62-3D8A-BD7B663C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0" y="1864797"/>
            <a:ext cx="10647540" cy="23516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ED62F4-72BA-B1DA-FE2B-195C51D7DEDF}"/>
              </a:ext>
            </a:extLst>
          </p:cNvPr>
          <p:cNvSpPr txBox="1"/>
          <p:nvPr/>
        </p:nvSpPr>
        <p:spPr>
          <a:xfrm>
            <a:off x="321385" y="4216400"/>
            <a:ext cx="114681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Packet #1 (SF7, BW125kHz), #2 (SF9,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BW250kHz), #3 (SF11, BW500kHz) 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Even more packets(with different logical channels) can be transmitted simultaneously within 500kHz bandwidth.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86208B-C57A-0134-A719-E16F5D394E72}"/>
              </a:ext>
            </a:extLst>
          </p:cNvPr>
          <p:cNvSpPr txBox="1"/>
          <p:nvPr/>
        </p:nvSpPr>
        <p:spPr>
          <a:xfrm>
            <a:off x="101077" y="5416729"/>
            <a:ext cx="1190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LoRaWAN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provides diverse and flexible </a:t>
            </a:r>
            <a:r>
              <a:rPr lang="en-US" altLang="zh-CN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Logical Channels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for massive IoT nodes.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3EDE8D-7EB0-8F59-688D-744E44E66506}"/>
              </a:ext>
            </a:extLst>
          </p:cNvPr>
          <p:cNvSpPr txBox="1"/>
          <p:nvPr/>
        </p:nvSpPr>
        <p:spPr>
          <a:xfrm>
            <a:off x="1057984" y="1222396"/>
            <a:ext cx="9740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&lt;Central Frequency, Spread Factor, Bandwidth&gt;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en-US" altLang="zh-CN" sz="24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Logical Channel</a:t>
            </a:r>
            <a:endParaRPr lang="en-US" altLang="zh-CN" sz="2400" b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0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FB31A-8151-5EB7-3BC6-3644B95A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4">
            <a:extLst>
              <a:ext uri="{FF2B5EF4-FFF2-40B4-BE49-F238E27FC236}">
                <a16:creationId xmlns:a16="http://schemas.microsoft.com/office/drawing/2014/main" id="{3EFE6C96-2062-041C-88AE-895A4988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Logical Channels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LoRaWAN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774A83-A8C0-B7B0-C80C-CF5EB0A0D84A}"/>
              </a:ext>
            </a:extLst>
          </p:cNvPr>
          <p:cNvSpPr txBox="1"/>
          <p:nvPr/>
        </p:nvSpPr>
        <p:spPr>
          <a:xfrm>
            <a:off x="1057984" y="1222396"/>
            <a:ext cx="9740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LoRa works in unlicensed ISM band (e.g., US902-928, BW 125kHz, SF6-12).</a:t>
            </a:r>
            <a:endParaRPr lang="en-US" altLang="zh-CN" sz="2400" b="1" u="sng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109C25-F617-E27E-E035-D0DE50F1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787079"/>
            <a:ext cx="4394200" cy="1883229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AF0A082B-B61A-5159-0A3E-DE5A15FA68E0}"/>
              </a:ext>
            </a:extLst>
          </p:cNvPr>
          <p:cNvSpPr/>
          <p:nvPr/>
        </p:nvSpPr>
        <p:spPr>
          <a:xfrm>
            <a:off x="1346200" y="3773327"/>
            <a:ext cx="9232901" cy="7323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Channel: 26MHz / 125kHz = </a:t>
            </a:r>
            <a:r>
              <a:rPr kumimoji="1" lang="en-US" altLang="zh-CN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208</a:t>
            </a:r>
            <a:endParaRPr kumimoji="1" lang="zh-CN" altLang="en-US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9482A02-7499-E77B-1E3C-BACCD14BB919}"/>
                  </a:ext>
                </a:extLst>
              </p:cNvPr>
              <p:cNvSpPr/>
              <p:nvPr/>
            </p:nvSpPr>
            <p:spPr>
              <a:xfrm>
                <a:off x="1346199" y="4807754"/>
                <a:ext cx="9232901" cy="73237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3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Logical Channel: 208 </a:t>
                </a:r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kumimoji="1" lang="en-US" altLang="zh-CN" sz="3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7 = </a:t>
                </a:r>
                <a:r>
                  <a:rPr kumimoji="1" lang="en-US" altLang="zh-CN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1,456</a:t>
                </a:r>
                <a:endParaRPr kumimoji="1" lang="zh-CN" altLang="en-US" sz="32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49482A02-7499-E77B-1E3C-BACCD14BB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199" y="4807754"/>
                <a:ext cx="9232901" cy="732372"/>
              </a:xfrm>
              <a:prstGeom prst="round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5E94724F-BD08-C491-EB29-B7E155DBF147}"/>
              </a:ext>
            </a:extLst>
          </p:cNvPr>
          <p:cNvSpPr txBox="1"/>
          <p:nvPr/>
        </p:nvSpPr>
        <p:spPr>
          <a:xfrm>
            <a:off x="8291" y="5759574"/>
            <a:ext cx="1190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Thousands of logical Channels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can be used for concurrent transmissions.</a:t>
            </a:r>
          </a:p>
        </p:txBody>
      </p:sp>
    </p:spTree>
    <p:extLst>
      <p:ext uri="{BB962C8B-B14F-4D97-AF65-F5344CB8AC3E}">
        <p14:creationId xmlns:p14="http://schemas.microsoft.com/office/powerpoint/2010/main" val="120511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17609-CEE6-96A0-8BAD-B025855C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4">
            <a:extLst>
              <a:ext uri="{FF2B5EF4-FFF2-40B4-BE49-F238E27FC236}">
                <a16:creationId xmlns:a16="http://schemas.microsoft.com/office/drawing/2014/main" id="{CA14AD12-3262-BED0-404F-18346944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Motivation(Previous Works)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ADE6D7-597E-5103-9CA2-32D5A24841FB}"/>
              </a:ext>
            </a:extLst>
          </p:cNvPr>
          <p:cNvSpPr txBox="1"/>
          <p:nvPr/>
        </p:nvSpPr>
        <p:spPr>
          <a:xfrm>
            <a:off x="508000" y="1222396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Many works have explored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concurrent packet detection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across different logical channels.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838FF4-4A4F-0BC6-17F1-A2008F16773E}"/>
              </a:ext>
            </a:extLst>
          </p:cNvPr>
          <p:cNvSpPr txBox="1"/>
          <p:nvPr/>
        </p:nvSpPr>
        <p:spPr>
          <a:xfrm>
            <a:off x="507999" y="1781765"/>
            <a:ext cx="5435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Correlation-Based Methods:</a:t>
            </a:r>
          </a:p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(e.g.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INFOCOM’22)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BFF5911-7315-ED80-0A5C-04CE99DE0F15}"/>
              </a:ext>
            </a:extLst>
          </p:cNvPr>
          <p:cNvCxnSpPr>
            <a:cxnSpLocks/>
          </p:cNvCxnSpPr>
          <p:nvPr/>
        </p:nvCxnSpPr>
        <p:spPr>
          <a:xfrm flipV="1">
            <a:off x="5541085" y="1781765"/>
            <a:ext cx="0" cy="41895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EA8E982-91F5-8344-3252-1DD760699BE4}"/>
              </a:ext>
            </a:extLst>
          </p:cNvPr>
          <p:cNvSpPr txBox="1"/>
          <p:nvPr/>
        </p:nvSpPr>
        <p:spPr>
          <a:xfrm>
            <a:off x="6096000" y="1781765"/>
            <a:ext cx="5435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Dechirp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-Based Methods:</a:t>
            </a:r>
          </a:p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(e.g.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Mobicom’24)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06D61EF-AA7C-2CA6-6612-58CAAF4FAC1B}"/>
              </a:ext>
            </a:extLst>
          </p:cNvPr>
          <p:cNvCxnSpPr>
            <a:cxnSpLocks/>
          </p:cNvCxnSpPr>
          <p:nvPr/>
        </p:nvCxnSpPr>
        <p:spPr>
          <a:xfrm>
            <a:off x="743676" y="4088004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C7144D5-A5BA-0027-4DFD-8721D6FE5911}"/>
              </a:ext>
            </a:extLst>
          </p:cNvPr>
          <p:cNvCxnSpPr>
            <a:cxnSpLocks/>
          </p:cNvCxnSpPr>
          <p:nvPr/>
        </p:nvCxnSpPr>
        <p:spPr>
          <a:xfrm flipV="1">
            <a:off x="756300" y="2805866"/>
            <a:ext cx="0" cy="127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6E4D8CF-27C1-8BB4-7DFF-1A183919DE2A}"/>
              </a:ext>
            </a:extLst>
          </p:cNvPr>
          <p:cNvSpPr txBox="1"/>
          <p:nvPr/>
        </p:nvSpPr>
        <p:spPr>
          <a:xfrm>
            <a:off x="741938" y="2805866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F74CB94-3274-9A99-9EB1-05D24AF2B264}"/>
              </a:ext>
            </a:extLst>
          </p:cNvPr>
          <p:cNvCxnSpPr>
            <a:cxnSpLocks/>
          </p:cNvCxnSpPr>
          <p:nvPr/>
        </p:nvCxnSpPr>
        <p:spPr>
          <a:xfrm flipV="1">
            <a:off x="1147991" y="4156081"/>
            <a:ext cx="476099" cy="64266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5D3F7D9-98E4-3258-6C25-0A6D0DBCC0AD}"/>
              </a:ext>
            </a:extLst>
          </p:cNvPr>
          <p:cNvSpPr txBox="1"/>
          <p:nvPr/>
        </p:nvSpPr>
        <p:spPr>
          <a:xfrm>
            <a:off x="9060445" y="4068427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A5BF2CE-21AD-6B48-3054-55AE22403A87}"/>
              </a:ext>
            </a:extLst>
          </p:cNvPr>
          <p:cNvCxnSpPr>
            <a:cxnSpLocks/>
          </p:cNvCxnSpPr>
          <p:nvPr/>
        </p:nvCxnSpPr>
        <p:spPr>
          <a:xfrm flipV="1">
            <a:off x="996972" y="3450768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D79C2B4-697E-2D43-AF29-50B501C2B286}"/>
              </a:ext>
            </a:extLst>
          </p:cNvPr>
          <p:cNvCxnSpPr>
            <a:cxnSpLocks/>
          </p:cNvCxnSpPr>
          <p:nvPr/>
        </p:nvCxnSpPr>
        <p:spPr>
          <a:xfrm flipV="1">
            <a:off x="1474330" y="3450768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22B0A55-34D5-FB31-52C9-14FEEFD55B3B}"/>
              </a:ext>
            </a:extLst>
          </p:cNvPr>
          <p:cNvCxnSpPr>
            <a:cxnSpLocks/>
          </p:cNvCxnSpPr>
          <p:nvPr/>
        </p:nvCxnSpPr>
        <p:spPr>
          <a:xfrm flipV="1">
            <a:off x="1960630" y="3461631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B82CE03-10B4-524A-099B-D25E1C8F6D5F}"/>
              </a:ext>
            </a:extLst>
          </p:cNvPr>
          <p:cNvCxnSpPr>
            <a:cxnSpLocks/>
          </p:cNvCxnSpPr>
          <p:nvPr/>
        </p:nvCxnSpPr>
        <p:spPr>
          <a:xfrm flipV="1">
            <a:off x="2437988" y="3443343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81FCCE9-D3DA-B093-19D3-6D8BA228F270}"/>
              </a:ext>
            </a:extLst>
          </p:cNvPr>
          <p:cNvCxnSpPr>
            <a:cxnSpLocks/>
          </p:cNvCxnSpPr>
          <p:nvPr/>
        </p:nvCxnSpPr>
        <p:spPr>
          <a:xfrm flipV="1">
            <a:off x="2924288" y="3454206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5590EDED-A09D-45DD-8D30-7655E4A6D4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7991" y="4157288"/>
            <a:ext cx="476099" cy="648088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7A0309-2C3D-5B77-ACDA-40A66A9B635A}"/>
              </a:ext>
            </a:extLst>
          </p:cNvPr>
          <p:cNvCxnSpPr>
            <a:cxnSpLocks/>
          </p:cNvCxnSpPr>
          <p:nvPr/>
        </p:nvCxnSpPr>
        <p:spPr>
          <a:xfrm>
            <a:off x="1235021" y="4941900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81FB8193-179F-A2F7-7869-8F14E8EB34AB}"/>
              </a:ext>
            </a:extLst>
          </p:cNvPr>
          <p:cNvCxnSpPr>
            <a:cxnSpLocks/>
          </p:cNvCxnSpPr>
          <p:nvPr/>
        </p:nvCxnSpPr>
        <p:spPr>
          <a:xfrm>
            <a:off x="6350708" y="4084408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198B36C-55CD-D125-CDDD-773AC4CA098D}"/>
              </a:ext>
            </a:extLst>
          </p:cNvPr>
          <p:cNvCxnSpPr>
            <a:cxnSpLocks/>
          </p:cNvCxnSpPr>
          <p:nvPr/>
        </p:nvCxnSpPr>
        <p:spPr>
          <a:xfrm flipV="1">
            <a:off x="6363332" y="2802270"/>
            <a:ext cx="0" cy="127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0D97B10-4CE2-48C6-2298-DB93D903AEB2}"/>
              </a:ext>
            </a:extLst>
          </p:cNvPr>
          <p:cNvSpPr txBox="1"/>
          <p:nvPr/>
        </p:nvSpPr>
        <p:spPr>
          <a:xfrm>
            <a:off x="6348970" y="2802270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F50BE5E-2710-E7BC-34D3-F4F314717737}"/>
              </a:ext>
            </a:extLst>
          </p:cNvPr>
          <p:cNvCxnSpPr>
            <a:cxnSpLocks/>
          </p:cNvCxnSpPr>
          <p:nvPr/>
        </p:nvCxnSpPr>
        <p:spPr>
          <a:xfrm>
            <a:off x="6604004" y="4160084"/>
            <a:ext cx="476099" cy="64529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7FA0293-72A5-11D5-2B68-BDAB8489CB84}"/>
              </a:ext>
            </a:extLst>
          </p:cNvPr>
          <p:cNvCxnSpPr>
            <a:cxnSpLocks/>
          </p:cNvCxnSpPr>
          <p:nvPr/>
        </p:nvCxnSpPr>
        <p:spPr>
          <a:xfrm flipV="1">
            <a:off x="6604004" y="3447172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99F31D3-488D-C9DA-FC5F-3408564ECF17}"/>
              </a:ext>
            </a:extLst>
          </p:cNvPr>
          <p:cNvCxnSpPr>
            <a:cxnSpLocks/>
          </p:cNvCxnSpPr>
          <p:nvPr/>
        </p:nvCxnSpPr>
        <p:spPr>
          <a:xfrm flipV="1">
            <a:off x="7081362" y="3447172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6C6E85F9-CA59-6522-76A8-7FBD9CEA13E1}"/>
              </a:ext>
            </a:extLst>
          </p:cNvPr>
          <p:cNvCxnSpPr>
            <a:cxnSpLocks/>
          </p:cNvCxnSpPr>
          <p:nvPr/>
        </p:nvCxnSpPr>
        <p:spPr>
          <a:xfrm flipV="1">
            <a:off x="7567662" y="3458035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6848E4A-1456-5E43-5BE5-5A107E9EA1C0}"/>
              </a:ext>
            </a:extLst>
          </p:cNvPr>
          <p:cNvCxnSpPr>
            <a:cxnSpLocks/>
          </p:cNvCxnSpPr>
          <p:nvPr/>
        </p:nvCxnSpPr>
        <p:spPr>
          <a:xfrm flipV="1">
            <a:off x="8045020" y="343974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BC87A65-5109-E2BE-D3E3-939C7EF27822}"/>
              </a:ext>
            </a:extLst>
          </p:cNvPr>
          <p:cNvCxnSpPr>
            <a:cxnSpLocks/>
          </p:cNvCxnSpPr>
          <p:nvPr/>
        </p:nvCxnSpPr>
        <p:spPr>
          <a:xfrm flipV="1">
            <a:off x="8531320" y="345061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9DEA371-FB42-B6E6-19C0-783A77AE14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04004" y="4157288"/>
            <a:ext cx="476099" cy="648088"/>
          </a:xfrm>
          <a:prstGeom prst="rect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058EEF2-CAE5-635A-FF62-6CE8EA3DFCCA}"/>
              </a:ext>
            </a:extLst>
          </p:cNvPr>
          <p:cNvCxnSpPr>
            <a:cxnSpLocks/>
          </p:cNvCxnSpPr>
          <p:nvPr/>
        </p:nvCxnSpPr>
        <p:spPr>
          <a:xfrm>
            <a:off x="6657012" y="4941900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FE53F220-F5CA-5C98-ECFA-1C825B854526}"/>
              </a:ext>
            </a:extLst>
          </p:cNvPr>
          <p:cNvSpPr txBox="1"/>
          <p:nvPr/>
        </p:nvSpPr>
        <p:spPr>
          <a:xfrm>
            <a:off x="3398395" y="4129183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757B92D-D04E-A9F8-FE5F-8223BDD3AB48}"/>
              </a:ext>
            </a:extLst>
          </p:cNvPr>
          <p:cNvSpPr txBox="1"/>
          <p:nvPr/>
        </p:nvSpPr>
        <p:spPr>
          <a:xfrm>
            <a:off x="547251" y="5194821"/>
            <a:ext cx="362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1CFFEE-7E59-C137-4F52-D7BDF27CEA9B}"/>
              </a:ext>
            </a:extLst>
          </p:cNvPr>
          <p:cNvSpPr txBox="1"/>
          <p:nvPr/>
        </p:nvSpPr>
        <p:spPr>
          <a:xfrm>
            <a:off x="5994226" y="5165903"/>
            <a:ext cx="4687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 under low SNR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E18E256-C906-8A8A-AAAF-4A3A76FF5E72}"/>
              </a:ext>
            </a:extLst>
          </p:cNvPr>
          <p:cNvSpPr txBox="1"/>
          <p:nvPr/>
        </p:nvSpPr>
        <p:spPr>
          <a:xfrm>
            <a:off x="7567662" y="4452555"/>
            <a:ext cx="317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demodulation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</a:p>
        </p:txBody>
      </p:sp>
      <p:pic>
        <p:nvPicPr>
          <p:cNvPr id="58" name="图片 57" descr="图片包含 游戏机, 餐具, 盘子, 画&#10;&#10;AI 生成的内容可能不正确。">
            <a:extLst>
              <a:ext uri="{FF2B5EF4-FFF2-40B4-BE49-F238E27FC236}">
                <a16:creationId xmlns:a16="http://schemas.microsoft.com/office/drawing/2014/main" id="{0BB0B5C8-1A77-2417-3B4D-D710ED37D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0278" y="4477415"/>
            <a:ext cx="393650" cy="393650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6F017ED7-4A2C-90DD-B090-7A037E5BBB53}"/>
              </a:ext>
            </a:extLst>
          </p:cNvPr>
          <p:cNvSpPr txBox="1"/>
          <p:nvPr/>
        </p:nvSpPr>
        <p:spPr>
          <a:xfrm>
            <a:off x="2042617" y="4478262"/>
            <a:ext cx="3173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Base Up-Chirp </a:t>
            </a:r>
          </a:p>
        </p:txBody>
      </p:sp>
      <p:pic>
        <p:nvPicPr>
          <p:cNvPr id="60" name="图片 59" descr="图片包含 游戏机, 餐具, 盘子, 画&#10;&#10;AI 生成的内容可能不正确。">
            <a:extLst>
              <a:ext uri="{FF2B5EF4-FFF2-40B4-BE49-F238E27FC236}">
                <a16:creationId xmlns:a16="http://schemas.microsoft.com/office/drawing/2014/main" id="{FE42BCD1-A5C7-72AF-67DE-3DE4B4AE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95233" y="4503122"/>
            <a:ext cx="393650" cy="3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1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6B4C5-9894-A207-D524-4EEDE4B81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4">
            <a:extLst>
              <a:ext uri="{FF2B5EF4-FFF2-40B4-BE49-F238E27FC236}">
                <a16:creationId xmlns:a16="http://schemas.microsoft.com/office/drawing/2014/main" id="{A4CEF392-DE2F-2CE7-A9A5-47A908A9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Motivation(Previous Works)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21FEEB-D0BD-7DE4-EAD7-5C1B41B1CA2D}"/>
              </a:ext>
            </a:extLst>
          </p:cNvPr>
          <p:cNvSpPr txBox="1"/>
          <p:nvPr/>
        </p:nvSpPr>
        <p:spPr>
          <a:xfrm>
            <a:off x="508000" y="1222396"/>
            <a:ext cx="1130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Many works have explored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concurrent packet detection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across different logical channels.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5BD4DB-4D0B-9B3C-CEA3-934561A6EFB9}"/>
              </a:ext>
            </a:extLst>
          </p:cNvPr>
          <p:cNvSpPr txBox="1"/>
          <p:nvPr/>
        </p:nvSpPr>
        <p:spPr>
          <a:xfrm>
            <a:off x="507999" y="1781765"/>
            <a:ext cx="5435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Correlation-Based Methods:</a:t>
            </a:r>
          </a:p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(e.g.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LoRadar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INFOCOM’22)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94B92E04-C8E7-927D-16E8-67D83CDDE2E0}"/>
              </a:ext>
            </a:extLst>
          </p:cNvPr>
          <p:cNvCxnSpPr>
            <a:cxnSpLocks/>
          </p:cNvCxnSpPr>
          <p:nvPr/>
        </p:nvCxnSpPr>
        <p:spPr>
          <a:xfrm flipV="1">
            <a:off x="5541085" y="1781765"/>
            <a:ext cx="0" cy="41895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2C63302-F98E-B27C-6A6C-EDD2F299095E}"/>
              </a:ext>
            </a:extLst>
          </p:cNvPr>
          <p:cNvSpPr txBox="1"/>
          <p:nvPr/>
        </p:nvSpPr>
        <p:spPr>
          <a:xfrm>
            <a:off x="6096000" y="1781765"/>
            <a:ext cx="5435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Dechirp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-Based Methods:</a:t>
            </a:r>
          </a:p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(e.g. 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XGate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, Mobicom’24)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6FC719E-69E7-2DC4-6967-9515201F3E82}"/>
              </a:ext>
            </a:extLst>
          </p:cNvPr>
          <p:cNvCxnSpPr>
            <a:cxnSpLocks/>
          </p:cNvCxnSpPr>
          <p:nvPr/>
        </p:nvCxnSpPr>
        <p:spPr>
          <a:xfrm>
            <a:off x="743676" y="4088004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34F075A-9445-7D05-7EF9-71E13F20BD3B}"/>
              </a:ext>
            </a:extLst>
          </p:cNvPr>
          <p:cNvCxnSpPr>
            <a:cxnSpLocks/>
          </p:cNvCxnSpPr>
          <p:nvPr/>
        </p:nvCxnSpPr>
        <p:spPr>
          <a:xfrm flipV="1">
            <a:off x="756300" y="2805866"/>
            <a:ext cx="0" cy="127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B50EBC6-F457-27A2-A3A6-DBE0B6DE1809}"/>
              </a:ext>
            </a:extLst>
          </p:cNvPr>
          <p:cNvSpPr txBox="1"/>
          <p:nvPr/>
        </p:nvSpPr>
        <p:spPr>
          <a:xfrm>
            <a:off x="741938" y="2805866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90FFB02-ECC7-054B-8425-AD4E0780049A}"/>
              </a:ext>
            </a:extLst>
          </p:cNvPr>
          <p:cNvCxnSpPr>
            <a:cxnSpLocks/>
          </p:cNvCxnSpPr>
          <p:nvPr/>
        </p:nvCxnSpPr>
        <p:spPr>
          <a:xfrm flipV="1">
            <a:off x="1147991" y="4156081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10818EF-0046-9C4C-02FE-0E5A4B44A7BB}"/>
              </a:ext>
            </a:extLst>
          </p:cNvPr>
          <p:cNvSpPr txBox="1"/>
          <p:nvPr/>
        </p:nvSpPr>
        <p:spPr>
          <a:xfrm>
            <a:off x="8923440" y="4141944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7DA944E-7E98-E387-088D-CFDBE142380B}"/>
              </a:ext>
            </a:extLst>
          </p:cNvPr>
          <p:cNvCxnSpPr>
            <a:cxnSpLocks/>
          </p:cNvCxnSpPr>
          <p:nvPr/>
        </p:nvCxnSpPr>
        <p:spPr>
          <a:xfrm flipV="1">
            <a:off x="996972" y="3450768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69677E2-EB12-A381-DC2F-62E1DA831B38}"/>
              </a:ext>
            </a:extLst>
          </p:cNvPr>
          <p:cNvCxnSpPr>
            <a:cxnSpLocks/>
          </p:cNvCxnSpPr>
          <p:nvPr/>
        </p:nvCxnSpPr>
        <p:spPr>
          <a:xfrm flipV="1">
            <a:off x="1474330" y="3450768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6612BC7-2B1F-56B3-8488-E72E07CB4B50}"/>
              </a:ext>
            </a:extLst>
          </p:cNvPr>
          <p:cNvCxnSpPr>
            <a:cxnSpLocks/>
          </p:cNvCxnSpPr>
          <p:nvPr/>
        </p:nvCxnSpPr>
        <p:spPr>
          <a:xfrm flipV="1">
            <a:off x="1960630" y="3461631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3AED8EC-65CC-0240-279E-2870FBC0B706}"/>
              </a:ext>
            </a:extLst>
          </p:cNvPr>
          <p:cNvCxnSpPr>
            <a:cxnSpLocks/>
          </p:cNvCxnSpPr>
          <p:nvPr/>
        </p:nvCxnSpPr>
        <p:spPr>
          <a:xfrm flipV="1">
            <a:off x="2437988" y="3443343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EA9E9E1-BC72-A8D1-B966-08F16C769B00}"/>
              </a:ext>
            </a:extLst>
          </p:cNvPr>
          <p:cNvCxnSpPr>
            <a:cxnSpLocks/>
          </p:cNvCxnSpPr>
          <p:nvPr/>
        </p:nvCxnSpPr>
        <p:spPr>
          <a:xfrm flipV="1">
            <a:off x="2924288" y="3454206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04DE57A-196C-0FFF-7936-165084F362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7991" y="4157288"/>
            <a:ext cx="476099" cy="64808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0FA5F7A-A6B9-E216-7C7C-31F0F08C800F}"/>
              </a:ext>
            </a:extLst>
          </p:cNvPr>
          <p:cNvCxnSpPr>
            <a:cxnSpLocks/>
          </p:cNvCxnSpPr>
          <p:nvPr/>
        </p:nvCxnSpPr>
        <p:spPr>
          <a:xfrm>
            <a:off x="1235021" y="4941900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9B61AE-3186-9517-F42E-DD2EBB765378}"/>
              </a:ext>
            </a:extLst>
          </p:cNvPr>
          <p:cNvCxnSpPr>
            <a:cxnSpLocks/>
          </p:cNvCxnSpPr>
          <p:nvPr/>
        </p:nvCxnSpPr>
        <p:spPr>
          <a:xfrm>
            <a:off x="6350708" y="4084408"/>
            <a:ext cx="292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E7EBA10-D2F4-61A4-87BC-CDD7B43F1BF1}"/>
              </a:ext>
            </a:extLst>
          </p:cNvPr>
          <p:cNvCxnSpPr>
            <a:cxnSpLocks/>
          </p:cNvCxnSpPr>
          <p:nvPr/>
        </p:nvCxnSpPr>
        <p:spPr>
          <a:xfrm flipV="1">
            <a:off x="6363332" y="2802270"/>
            <a:ext cx="0" cy="12767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3829113-2F7F-21DC-737B-7A9B0341D695}"/>
              </a:ext>
            </a:extLst>
          </p:cNvPr>
          <p:cNvSpPr txBox="1"/>
          <p:nvPr/>
        </p:nvSpPr>
        <p:spPr>
          <a:xfrm>
            <a:off x="6348970" y="2802270"/>
            <a:ext cx="146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BC754191-DC8E-4463-2AE8-9A69BEFD4233}"/>
              </a:ext>
            </a:extLst>
          </p:cNvPr>
          <p:cNvCxnSpPr>
            <a:cxnSpLocks/>
          </p:cNvCxnSpPr>
          <p:nvPr/>
        </p:nvCxnSpPr>
        <p:spPr>
          <a:xfrm>
            <a:off x="6604004" y="4160084"/>
            <a:ext cx="476099" cy="64529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CCE2345-039E-ECAB-5DDC-72EF8CEE9A89}"/>
              </a:ext>
            </a:extLst>
          </p:cNvPr>
          <p:cNvCxnSpPr>
            <a:cxnSpLocks/>
          </p:cNvCxnSpPr>
          <p:nvPr/>
        </p:nvCxnSpPr>
        <p:spPr>
          <a:xfrm flipV="1">
            <a:off x="6604004" y="3447172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BB370B3-3FFC-8438-966A-7B981E6EF993}"/>
              </a:ext>
            </a:extLst>
          </p:cNvPr>
          <p:cNvCxnSpPr>
            <a:cxnSpLocks/>
          </p:cNvCxnSpPr>
          <p:nvPr/>
        </p:nvCxnSpPr>
        <p:spPr>
          <a:xfrm flipV="1">
            <a:off x="7081362" y="3447172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AE65288-CDEB-7C6B-3CE1-8BA75EF4CEEB}"/>
              </a:ext>
            </a:extLst>
          </p:cNvPr>
          <p:cNvCxnSpPr>
            <a:cxnSpLocks/>
          </p:cNvCxnSpPr>
          <p:nvPr/>
        </p:nvCxnSpPr>
        <p:spPr>
          <a:xfrm flipV="1">
            <a:off x="7567662" y="3458035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8F8CE88-6597-3293-763C-E46BA8A4870A}"/>
              </a:ext>
            </a:extLst>
          </p:cNvPr>
          <p:cNvCxnSpPr>
            <a:cxnSpLocks/>
          </p:cNvCxnSpPr>
          <p:nvPr/>
        </p:nvCxnSpPr>
        <p:spPr>
          <a:xfrm flipV="1">
            <a:off x="8045020" y="3439747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6D72B9F-44F7-641D-6455-DAA6B86E6AF8}"/>
              </a:ext>
            </a:extLst>
          </p:cNvPr>
          <p:cNvCxnSpPr>
            <a:cxnSpLocks/>
          </p:cNvCxnSpPr>
          <p:nvPr/>
        </p:nvCxnSpPr>
        <p:spPr>
          <a:xfrm flipV="1">
            <a:off x="8531320" y="3450610"/>
            <a:ext cx="476099" cy="64266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5FD8CE1B-CDFF-4DC6-345E-EF06AD5C67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04004" y="4157288"/>
            <a:ext cx="476099" cy="648088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FCD5EB9-2C40-EF7B-8F56-0C416FB1ECEE}"/>
              </a:ext>
            </a:extLst>
          </p:cNvPr>
          <p:cNvCxnSpPr>
            <a:cxnSpLocks/>
          </p:cNvCxnSpPr>
          <p:nvPr/>
        </p:nvCxnSpPr>
        <p:spPr>
          <a:xfrm>
            <a:off x="6657012" y="4941900"/>
            <a:ext cx="63620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436D527-ED9E-EAF7-FFEA-5FA1B7B89946}"/>
              </a:ext>
            </a:extLst>
          </p:cNvPr>
          <p:cNvSpPr txBox="1"/>
          <p:nvPr/>
        </p:nvSpPr>
        <p:spPr>
          <a:xfrm>
            <a:off x="3378194" y="4254705"/>
            <a:ext cx="113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264703-8935-DC49-6566-A8CAA0EB57B3}"/>
              </a:ext>
            </a:extLst>
          </p:cNvPr>
          <p:cNvSpPr txBox="1"/>
          <p:nvPr/>
        </p:nvSpPr>
        <p:spPr>
          <a:xfrm>
            <a:off x="547251" y="5194821"/>
            <a:ext cx="362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C806038-B7CA-5435-2703-F38C9022A177}"/>
              </a:ext>
            </a:extLst>
          </p:cNvPr>
          <p:cNvSpPr txBox="1"/>
          <p:nvPr/>
        </p:nvSpPr>
        <p:spPr>
          <a:xfrm>
            <a:off x="5994226" y="5165903"/>
            <a:ext cx="4687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Limitation: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 under low SNR</a:t>
            </a:r>
          </a:p>
        </p:txBody>
      </p:sp>
      <p:sp>
        <p:nvSpPr>
          <p:cNvPr id="10" name="Rectangle 93">
            <a:extLst>
              <a:ext uri="{FF2B5EF4-FFF2-40B4-BE49-F238E27FC236}">
                <a16:creationId xmlns:a16="http://schemas.microsoft.com/office/drawing/2014/main" id="{E00B73E5-B00B-78C3-323F-6AED2B637308}"/>
              </a:ext>
            </a:extLst>
          </p:cNvPr>
          <p:cNvSpPr/>
          <p:nvPr/>
        </p:nvSpPr>
        <p:spPr>
          <a:xfrm>
            <a:off x="-185057" y="-108858"/>
            <a:ext cx="12496800" cy="713014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31">
            <a:extLst>
              <a:ext uri="{FF2B5EF4-FFF2-40B4-BE49-F238E27FC236}">
                <a16:creationId xmlns:a16="http://schemas.microsoft.com/office/drawing/2014/main" id="{29FF6FEF-481D-018C-CD1E-6BF3BBEEA92A}"/>
              </a:ext>
            </a:extLst>
          </p:cNvPr>
          <p:cNvSpPr/>
          <p:nvPr/>
        </p:nvSpPr>
        <p:spPr>
          <a:xfrm>
            <a:off x="621330" y="2692838"/>
            <a:ext cx="10941405" cy="2088090"/>
          </a:xfrm>
          <a:prstGeom prst="roundRect">
            <a:avLst/>
          </a:prstGeom>
          <a:solidFill>
            <a:schemeClr val="bg1"/>
          </a:solidFill>
          <a:ln w="53975" cmpd="sng">
            <a:solidFill>
              <a:schemeClr val="tx1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SlideLoRa</a:t>
            </a:r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Is it possible to </a:t>
            </a:r>
            <a:r>
              <a:rPr lang="en-US" sz="3600" b="1" i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efficiently and reliably </a:t>
            </a:r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 the channel activity across massive logical channels even under poor channel conditions</a:t>
            </a:r>
          </a:p>
        </p:txBody>
      </p:sp>
    </p:spTree>
    <p:extLst>
      <p:ext uri="{BB962C8B-B14F-4D97-AF65-F5344CB8AC3E}">
        <p14:creationId xmlns:p14="http://schemas.microsoft.com/office/powerpoint/2010/main" val="286143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DE3B0-C0AF-D4B9-37E0-C7BECB23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38FF94F-97D4-AAED-39CF-FE86905F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85" y="177763"/>
            <a:ext cx="10515600" cy="132556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 Overview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F3424-8181-451C-D748-E769576CC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2960403"/>
            <a:ext cx="8851300" cy="27264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30457D-6E7B-7FCA-C639-D2CC3C61BED0}"/>
              </a:ext>
            </a:extLst>
          </p:cNvPr>
          <p:cNvSpPr txBox="1"/>
          <p:nvPr/>
        </p:nvSpPr>
        <p:spPr>
          <a:xfrm>
            <a:off x="476467" y="1334042"/>
            <a:ext cx="11799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Expanding the demodulation window during the packet detection process</a:t>
            </a:r>
          </a:p>
          <a:p>
            <a:pPr marL="457200" indent="-457200">
              <a:buAutoNum type="arabicParenR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Fine-grained sliding inside each window</a:t>
            </a:r>
          </a:p>
          <a:p>
            <a:pPr marL="457200" indent="-457200">
              <a:buAutoNum type="arabicParenR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Three robustness algorithms for recovering frequency domain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features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958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3885</Words>
  <Application>Microsoft Macintosh PowerPoint</Application>
  <PresentationFormat>宽屏</PresentationFormat>
  <Paragraphs>456</Paragraphs>
  <Slides>27</Slides>
  <Notes>25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Cambria Math</vt:lpstr>
      <vt:lpstr>Wingdings</vt:lpstr>
      <vt:lpstr>Office 主题​​</vt:lpstr>
      <vt:lpstr>PowerPoint 演示文稿</vt:lpstr>
      <vt:lpstr>Low Power Wide Area Network</vt:lpstr>
      <vt:lpstr>Low Power Wide Area Network</vt:lpstr>
      <vt:lpstr>LoRa PHY Background</vt:lpstr>
      <vt:lpstr>Logical Channels in LoRaWAN</vt:lpstr>
      <vt:lpstr>Logical Channels in LoRaWAN</vt:lpstr>
      <vt:lpstr>Motivation(Previous Works)</vt:lpstr>
      <vt:lpstr>Motivation(Previous Works)</vt:lpstr>
      <vt:lpstr>Design Overview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Evaluation</vt:lpstr>
      <vt:lpstr>Evaluation</vt:lpstr>
      <vt:lpstr>Evaluation: Different SNRs</vt:lpstr>
      <vt:lpstr>Evaluation: Near-far effect</vt:lpstr>
      <vt:lpstr>Evaluation: Different ratio of sliding step size</vt:lpstr>
      <vt:lpstr>Evaluation: Overhead</vt:lpstr>
      <vt:lpstr>Conclusion</vt:lpstr>
      <vt:lpstr>PowerPoint 演示文稿</vt:lpstr>
      <vt:lpstr>Motivation</vt:lpstr>
      <vt:lpstr>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佳珉 江</dc:creator>
  <cp:lastModifiedBy>佳珉 江</cp:lastModifiedBy>
  <cp:revision>27</cp:revision>
  <dcterms:created xsi:type="dcterms:W3CDTF">2025-09-22T06:15:15Z</dcterms:created>
  <dcterms:modified xsi:type="dcterms:W3CDTF">2025-09-24T02:05:37Z</dcterms:modified>
</cp:coreProperties>
</file>